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63" r:id="rId2"/>
    <p:sldId id="285" r:id="rId3"/>
    <p:sldId id="264" r:id="rId4"/>
    <p:sldId id="273" r:id="rId5"/>
    <p:sldId id="298" r:id="rId6"/>
    <p:sldId id="286" r:id="rId7"/>
    <p:sldId id="287" r:id="rId8"/>
    <p:sldId id="289" r:id="rId9"/>
    <p:sldId id="296" r:id="rId10"/>
    <p:sldId id="290" r:id="rId11"/>
    <p:sldId id="291" r:id="rId12"/>
    <p:sldId id="292" r:id="rId13"/>
    <p:sldId id="293" r:id="rId14"/>
    <p:sldId id="294" r:id="rId15"/>
    <p:sldId id="386" r:id="rId16"/>
    <p:sldId id="295" r:id="rId17"/>
    <p:sldId id="297" r:id="rId18"/>
    <p:sldId id="274" r:id="rId19"/>
    <p:sldId id="317" r:id="rId20"/>
    <p:sldId id="318" r:id="rId21"/>
    <p:sldId id="319" r:id="rId22"/>
    <p:sldId id="320" r:id="rId23"/>
    <p:sldId id="321" r:id="rId24"/>
    <p:sldId id="275" r:id="rId25"/>
    <p:sldId id="299" r:id="rId26"/>
    <p:sldId id="300" r:id="rId27"/>
    <p:sldId id="301" r:id="rId28"/>
    <p:sldId id="302" r:id="rId29"/>
    <p:sldId id="303" r:id="rId30"/>
    <p:sldId id="304" r:id="rId31"/>
    <p:sldId id="306" r:id="rId32"/>
    <p:sldId id="307" r:id="rId33"/>
    <p:sldId id="308" r:id="rId34"/>
    <p:sldId id="310" r:id="rId35"/>
    <p:sldId id="309" r:id="rId36"/>
    <p:sldId id="392" r:id="rId37"/>
    <p:sldId id="311" r:id="rId38"/>
    <p:sldId id="312" r:id="rId39"/>
    <p:sldId id="322" r:id="rId40"/>
    <p:sldId id="314" r:id="rId41"/>
    <p:sldId id="323" r:id="rId42"/>
    <p:sldId id="315" r:id="rId43"/>
    <p:sldId id="316" r:id="rId44"/>
    <p:sldId id="393" r:id="rId45"/>
    <p:sldId id="328" r:id="rId46"/>
    <p:sldId id="324" r:id="rId47"/>
    <p:sldId id="329" r:id="rId48"/>
    <p:sldId id="325" r:id="rId49"/>
    <p:sldId id="353" r:id="rId50"/>
    <p:sldId id="354" r:id="rId51"/>
    <p:sldId id="326" r:id="rId52"/>
    <p:sldId id="396" r:id="rId53"/>
    <p:sldId id="266" r:id="rId5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06F"/>
    <a:srgbClr val="80F4E9"/>
    <a:srgbClr val="7ACDF2"/>
    <a:srgbClr val="27ADE9"/>
    <a:srgbClr val="F7FFD1"/>
    <a:srgbClr val="FFE7B7"/>
    <a:srgbClr val="820000"/>
    <a:srgbClr val="B7F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0"/>
  </p:normalViewPr>
  <p:slideViewPr>
    <p:cSldViewPr>
      <p:cViewPr>
        <p:scale>
          <a:sx n="75" d="100"/>
          <a:sy n="75" d="100"/>
        </p:scale>
        <p:origin x="-1230" y="-6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ECDD7-905A-4FD9-8FB8-6D5D55A12CC0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F5ECB8-28EC-4553-A5D2-93DCEAD48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011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5ECB8-28EC-4553-A5D2-93DCEAD4821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997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5ECB8-28EC-4553-A5D2-93DCEAD4821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700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5ECB8-28EC-4553-A5D2-93DCEAD4821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17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0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0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82.png"/><Relationship Id="rId7" Type="http://schemas.openxmlformats.org/officeDocument/2006/relationships/image" Target="../media/image7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F4E9">
                <a:lumMod val="100000"/>
              </a:srgbClr>
            </a:gs>
            <a:gs pos="100000">
              <a:srgbClr val="27ADE9">
                <a:lumMod val="100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56792"/>
            <a:ext cx="7772400" cy="2952328"/>
          </a:xfrm>
        </p:spPr>
        <p:txBody>
          <a:bodyPr>
            <a:noAutofit/>
          </a:bodyPr>
          <a:lstStyle/>
          <a:p>
            <a:r>
              <a:rPr lang="en-US" altLang="ko-KR" sz="6600" b="1" smtClean="0">
                <a:latin typeface="Calibri" panose="020F0502020204030204" pitchFamily="34" charset="0"/>
                <a:cs typeface="Calibri" panose="020F0502020204030204" pitchFamily="34" charset="0"/>
              </a:rPr>
              <a:t>Generative Models</a:t>
            </a:r>
            <a:br>
              <a:rPr lang="en-US" altLang="ko-KR" sz="6600" b="1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4800" smtClean="0">
                <a:latin typeface="Calibri" panose="020F0502020204030204" pitchFamily="34" charset="0"/>
                <a:cs typeface="Calibri" panose="020F0502020204030204" pitchFamily="34" charset="0"/>
              </a:rPr>
              <a:t>VAE/GAN</a:t>
            </a:r>
            <a:r>
              <a:rPr lang="en-US" altLang="ko-KR" sz="6600" b="1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ko-KR" sz="6600" b="1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ko-KR" altLang="en-US" sz="66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03496" y="5085184"/>
            <a:ext cx="7744968" cy="1152128"/>
          </a:xfrm>
        </p:spPr>
        <p:txBody>
          <a:bodyPr>
            <a:normAutofit lnSpcReduction="10000"/>
          </a:bodyPr>
          <a:lstStyle/>
          <a:p>
            <a:pPr algn="r"/>
            <a:r>
              <a:rPr lang="en-US" altLang="ko-KR" b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Taeoh Kim</a:t>
            </a:r>
            <a:r>
              <a:rPr lang="en-US" altLang="ko-KR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MVP LAB</a:t>
            </a:r>
            <a:r>
              <a:rPr lang="ko-KR" altLang="en-US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Seminar</a:t>
            </a:r>
          </a:p>
          <a:p>
            <a:pPr algn="r"/>
            <a:r>
              <a:rPr lang="en-US" altLang="ko-KR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Episode 1b - 2017.7.7</a:t>
            </a:r>
          </a:p>
        </p:txBody>
      </p:sp>
    </p:spTree>
    <p:extLst>
      <p:ext uri="{BB962C8B-B14F-4D97-AF65-F5344CB8AC3E}">
        <p14:creationId xmlns:p14="http://schemas.microsoft.com/office/powerpoint/2010/main" val="112355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6820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Generative Models: References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6751" y="1412776"/>
            <a:ext cx="8235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DCGAN</a:t>
            </a:r>
            <a:r>
              <a:rPr lang="en-US" altLang="ko-KR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Radford, 2016, OpenAI &amp; Facebook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7725486" cy="3971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094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6820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Generative Models: References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6751" y="1412776"/>
            <a:ext cx="8235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LSGAN</a:t>
            </a:r>
            <a:r>
              <a:rPr lang="en-US" altLang="ko-KR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Mao, 2017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050047"/>
            <a:ext cx="5832648" cy="476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60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6820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Generative Models: References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6751" y="1412776"/>
            <a:ext cx="8235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BEGAN</a:t>
            </a:r>
            <a:r>
              <a:rPr lang="en-US" altLang="ko-KR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google, 2017. 03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094407"/>
            <a:ext cx="3824486" cy="2342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4503206"/>
            <a:ext cx="889635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419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6820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Generative Models: References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6751" y="1412776"/>
            <a:ext cx="8235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Pix2Pix</a:t>
            </a:r>
            <a:r>
              <a:rPr lang="en-US" altLang="ko-KR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Isola, 2016. 11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6" y="2636912"/>
            <a:ext cx="9013128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057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6820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Generative Models: References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6751" y="1412776"/>
            <a:ext cx="8235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CycleGAN</a:t>
            </a:r>
            <a:r>
              <a:rPr lang="en-US" altLang="ko-KR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Zhu, 2017. 03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1" y="2186370"/>
            <a:ext cx="9093646" cy="4194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326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6820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Generative Models: References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6751" y="1412776"/>
            <a:ext cx="8235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DiscoGAN</a:t>
            </a:r>
            <a:r>
              <a:rPr lang="en-US" altLang="ko-KR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T. Kim, 2017. 05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60" y="2276872"/>
            <a:ext cx="4465989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925" y="2284004"/>
            <a:ext cx="4008487" cy="1411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60" y="4136764"/>
            <a:ext cx="8571615" cy="234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924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6820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Generative Models: References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0767" y="1412776"/>
            <a:ext cx="8235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https://github.com/hindupuravinash/the-gan-zoo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492896"/>
            <a:ext cx="5184576" cy="3686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68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0137" y="1052736"/>
            <a:ext cx="5984331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우리는</a:t>
            </a:r>
            <a:endParaRPr lang="en-US" altLang="ko-KR" sz="4400" smtClean="0">
              <a:gradFill flip="none" rotWithShape="1">
                <a:gsLst>
                  <a:gs pos="0">
                    <a:srgbClr val="80F4E9">
                      <a:lumMod val="65000"/>
                    </a:srgbClr>
                  </a:gs>
                  <a:gs pos="100000">
                    <a:srgbClr val="27ADE9">
                      <a:lumMod val="70000"/>
                    </a:srgbClr>
                  </a:gs>
                </a:gsLst>
                <a:lin ang="27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44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GENERATIVE</a:t>
            </a:r>
          </a:p>
          <a:p>
            <a:pPr algn="ctr"/>
            <a:r>
              <a:rPr lang="ko-KR" altLang="en-US" sz="4400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모델 개발보다는</a:t>
            </a:r>
            <a:endParaRPr lang="en-US" altLang="ko-KR" sz="4400" smtClean="0">
              <a:gradFill flip="none" rotWithShape="1">
                <a:gsLst>
                  <a:gs pos="0">
                    <a:srgbClr val="80F4E9">
                      <a:lumMod val="65000"/>
                    </a:srgbClr>
                  </a:gs>
                  <a:gs pos="100000">
                    <a:srgbClr val="27ADE9">
                      <a:lumMod val="70000"/>
                    </a:srgbClr>
                  </a:gs>
                </a:gsLst>
                <a:lin ang="27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altLang="ko-KR" sz="4400">
              <a:gradFill flip="none" rotWithShape="1">
                <a:gsLst>
                  <a:gs pos="0">
                    <a:srgbClr val="80F4E9">
                      <a:lumMod val="65000"/>
                    </a:srgbClr>
                  </a:gs>
                  <a:gs pos="100000">
                    <a:srgbClr val="27ADE9">
                      <a:lumMod val="70000"/>
                    </a:srgbClr>
                  </a:gs>
                </a:gsLst>
                <a:lin ang="27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ko-KR" altLang="en-US" sz="3200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어떻게 가져다 쓸 건지가 더 중요</a:t>
            </a:r>
            <a:endParaRPr lang="en-US" altLang="ko-KR" sz="2400" b="1" smtClean="0">
              <a:gradFill flip="none" rotWithShape="1">
                <a:gsLst>
                  <a:gs pos="0">
                    <a:srgbClr val="80F4E9">
                      <a:lumMod val="65000"/>
                    </a:srgbClr>
                  </a:gs>
                  <a:gs pos="100000">
                    <a:srgbClr val="27ADE9">
                      <a:lumMod val="70000"/>
                    </a:srgbClr>
                  </a:gs>
                </a:gsLst>
                <a:lin ang="27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ko-KR" altLang="en-US" sz="36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그러면 </a:t>
            </a:r>
            <a:r>
              <a:rPr lang="ko-KR" altLang="en-US" sz="3600" b="1" smtClean="0">
                <a:gradFill flip="none" rotWithShape="1">
                  <a:gsLst>
                    <a:gs pos="0">
                      <a:schemeClr val="accent6">
                        <a:lumMod val="75000"/>
                      </a:scheme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이해</a:t>
            </a:r>
            <a:r>
              <a:rPr lang="ko-KR" altLang="en-US" sz="36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해야 한다</a:t>
            </a:r>
            <a:r>
              <a:rPr lang="en-US" altLang="ko-KR" sz="36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  <a:p>
            <a:pPr algn="ctr"/>
            <a:endParaRPr lang="en-US" altLang="ko-KR" sz="3200" smtClean="0">
              <a:gradFill flip="none" rotWithShape="1">
                <a:gsLst>
                  <a:gs pos="0">
                    <a:srgbClr val="80F4E9">
                      <a:lumMod val="65000"/>
                    </a:srgbClr>
                  </a:gs>
                  <a:gs pos="100000">
                    <a:srgbClr val="27ADE9">
                      <a:lumMod val="70000"/>
                    </a:srgbClr>
                  </a:gs>
                </a:gsLst>
                <a:lin ang="27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ko-KR" altLang="en-US" sz="3200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오늘은 </a:t>
            </a:r>
            <a:r>
              <a:rPr lang="en-US" altLang="ko-KR" sz="3200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VAE/GAN</a:t>
            </a:r>
            <a:r>
              <a:rPr lang="ko-KR" altLang="en-US" sz="3200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만</a:t>
            </a:r>
            <a:r>
              <a:rPr lang="en-US" altLang="ko-KR" sz="3200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..</a:t>
            </a:r>
            <a:endParaRPr lang="en-US" altLang="ko-KR" sz="4000" smtClean="0">
              <a:gradFill flip="none" rotWithShape="1">
                <a:gsLst>
                  <a:gs pos="0">
                    <a:srgbClr val="80F4E9">
                      <a:lumMod val="65000"/>
                    </a:srgbClr>
                  </a:gs>
                  <a:gs pos="100000">
                    <a:srgbClr val="27ADE9">
                      <a:lumMod val="70000"/>
                    </a:srgbClr>
                  </a:gs>
                </a:gsLst>
                <a:lin ang="27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56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4007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VAE: Backgrounds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6750" y="1412776"/>
                <a:ext cx="8379705" cy="4889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Joint Probability &amp; Bayes’ Rule</a:t>
                </a:r>
              </a:p>
              <a:p>
                <a:endParaRPr lang="en-US" altLang="ko-KR" sz="320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ko-KR" sz="3200" b="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ko-KR" sz="3200" b="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32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32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lang="en-US" altLang="ko-KR" sz="32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altLang="ko-KR" sz="32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𝑑𝑧</m:t>
                          </m:r>
                        </m:e>
                      </m:nary>
                      <m:r>
                        <a:rPr lang="en-US" altLang="ko-KR" sz="32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32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32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sz="32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32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32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US" altLang="ko-KR" sz="3200" b="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ko-KR" sz="320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e>
                          <m: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32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32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sz="32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  <m: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  <m: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ko-KR" sz="320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50" y="1412776"/>
                <a:ext cx="8379705" cy="4889287"/>
              </a:xfrm>
              <a:prstGeom prst="rect">
                <a:avLst/>
              </a:prstGeom>
              <a:blipFill rotWithShape="1">
                <a:blip r:embed="rId2"/>
                <a:stretch>
                  <a:fillRect l="-1892" t="-16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004048" y="6093296"/>
            <a:ext cx="2694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evidence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19872" y="4653136"/>
            <a:ext cx="2694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likelihood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64088" y="4797152"/>
            <a:ext cx="2694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3665" y="5819817"/>
            <a:ext cx="2694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posterior</a:t>
            </a:r>
          </a:p>
        </p:txBody>
      </p:sp>
    </p:spTree>
    <p:extLst>
      <p:ext uri="{BB962C8B-B14F-4D97-AF65-F5344CB8AC3E}">
        <p14:creationId xmlns:p14="http://schemas.microsoft.com/office/powerpoint/2010/main" val="248274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4007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VAE: Backgrounds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6750" y="1412776"/>
                <a:ext cx="8379705" cy="4090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KL Divergence</a:t>
                </a:r>
              </a:p>
              <a:p>
                <a:r>
                  <a:rPr lang="en-US" altLang="ko-KR" sz="32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Kullback-Leibler Divergence</a:t>
                </a:r>
              </a:p>
              <a:p>
                <a:r>
                  <a:rPr lang="en-US" altLang="ko-KR" sz="32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ko-KR" altLang="en-US" sz="32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두 확률분포 사이의 </a:t>
                </a:r>
                <a:r>
                  <a:rPr lang="en-US" altLang="ko-KR" sz="3200" b="1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Distance Measure</a:t>
                </a:r>
              </a:p>
              <a:p>
                <a:endParaRPr lang="en-US" altLang="ko-KR" sz="320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ko-KR" sz="320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ko-KR" sz="320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altLang="ko-KR" sz="28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en-US" altLang="ko-KR" sz="28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ko-KR" sz="28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𝑄</m:t>
                      </m:r>
                      <m:r>
                        <a:rPr lang="en-US" altLang="ko-KR" sz="28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)=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8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28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  <m:r>
                            <a:rPr lang="en-US" altLang="ko-KR" sz="28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r>
                                <a:rPr lang="en-US" altLang="ko-KR" sz="28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𝑄</m:t>
                              </m:r>
                              <m:r>
                                <a:rPr lang="en-US" altLang="ko-KR" sz="28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  <m:r>
                            <a:rPr lang="en-US" altLang="ko-KR" sz="28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[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r>
                                <a:rPr lang="en-US" altLang="ko-KR" sz="28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𝑄</m:t>
                              </m:r>
                              <m:r>
                                <a:rPr lang="en-US" altLang="ko-KR" sz="28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lang="en-US" altLang="ko-KR" sz="280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50" y="1412776"/>
                <a:ext cx="8379705" cy="4090351"/>
              </a:xfrm>
              <a:prstGeom prst="rect">
                <a:avLst/>
              </a:prstGeom>
              <a:blipFill rotWithShape="1">
                <a:blip r:embed="rId2"/>
                <a:stretch>
                  <a:fillRect l="-1892" t="-19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71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71393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Deep Learning from Nature 2015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96526"/>
            <a:ext cx="7933284" cy="207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492896"/>
            <a:ext cx="3447838" cy="400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120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4007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VAE: Backgrounds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6750" y="1412776"/>
            <a:ext cx="83797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AutoEncoders</a:t>
            </a:r>
            <a:r>
              <a:rPr lang="en-US" altLang="ko-KR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Unsupervised Learning</a:t>
            </a:r>
          </a:p>
          <a:p>
            <a:r>
              <a:rPr lang="en-US" altLang="ko-KR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Learn Lower-dimensional Features?</a:t>
            </a:r>
            <a:endParaRPr lang="en-US" altLang="ko-KR" sz="280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90" y="4299289"/>
            <a:ext cx="4026694" cy="1649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306" y="3944069"/>
            <a:ext cx="376237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2256" y="6409799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i="1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Images from cs231n</a:t>
            </a:r>
          </a:p>
        </p:txBody>
      </p:sp>
    </p:spTree>
    <p:extLst>
      <p:ext uri="{BB962C8B-B14F-4D97-AF65-F5344CB8AC3E}">
        <p14:creationId xmlns:p14="http://schemas.microsoft.com/office/powerpoint/2010/main" val="43073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4007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VAE: Backgrounds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6750" y="1412776"/>
            <a:ext cx="83797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AutoEncoders</a:t>
            </a:r>
            <a:r>
              <a:rPr lang="en-US" altLang="ko-KR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Unsupervised Learning</a:t>
            </a:r>
          </a:p>
          <a:p>
            <a:r>
              <a:rPr lang="en-US" altLang="ko-KR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Learn Lower-dimensional Features?</a:t>
            </a:r>
            <a:endParaRPr lang="en-US" altLang="ko-KR" sz="280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" y="3123783"/>
            <a:ext cx="5386167" cy="3541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420888"/>
            <a:ext cx="2226624" cy="4109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2256" y="6409799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i="1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Images from cs231n</a:t>
            </a:r>
          </a:p>
        </p:txBody>
      </p:sp>
    </p:spTree>
    <p:extLst>
      <p:ext uri="{BB962C8B-B14F-4D97-AF65-F5344CB8AC3E}">
        <p14:creationId xmlns:p14="http://schemas.microsoft.com/office/powerpoint/2010/main" val="236510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4007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VAE: Backgrounds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6750" y="1412776"/>
            <a:ext cx="83797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AutoEncoders</a:t>
            </a:r>
            <a:r>
              <a:rPr lang="en-US" altLang="ko-KR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Unsupervised Learning</a:t>
            </a:r>
          </a:p>
          <a:p>
            <a:r>
              <a:rPr lang="en-US" altLang="ko-KR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Learn Lower-dimensional Features?</a:t>
            </a:r>
            <a:endParaRPr lang="en-US" altLang="ko-KR" sz="280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" y="3123783"/>
            <a:ext cx="5386167" cy="3541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5148064" y="4678739"/>
            <a:ext cx="1049475" cy="432048"/>
          </a:xfrm>
          <a:prstGeom prst="right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156175" y="5013176"/>
            <a:ext cx="2946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ReLU DNN/CNN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5155275" y="5517232"/>
            <a:ext cx="1049475" cy="432048"/>
          </a:xfrm>
          <a:prstGeom prst="right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42256" y="6409799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i="1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Images from cs231n</a:t>
            </a:r>
          </a:p>
        </p:txBody>
      </p:sp>
    </p:spTree>
    <p:extLst>
      <p:ext uri="{BB962C8B-B14F-4D97-AF65-F5344CB8AC3E}">
        <p14:creationId xmlns:p14="http://schemas.microsoft.com/office/powerpoint/2010/main" val="72715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4007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VAE: Backgrounds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6750" y="1412776"/>
            <a:ext cx="8379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AutoEncoders</a:t>
            </a:r>
            <a:r>
              <a:rPr lang="en-US" altLang="ko-KR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Feature Learning</a:t>
            </a:r>
            <a:endParaRPr lang="en-US" altLang="ko-KR" sz="280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64904"/>
            <a:ext cx="7395446" cy="3703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2256" y="6409799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i="1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Images from cs231n</a:t>
            </a:r>
          </a:p>
        </p:txBody>
      </p:sp>
    </p:spTree>
    <p:extLst>
      <p:ext uri="{BB962C8B-B14F-4D97-AF65-F5344CB8AC3E}">
        <p14:creationId xmlns:p14="http://schemas.microsoft.com/office/powerpoint/2010/main" val="85106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1021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6751" y="1412776"/>
                <a:ext cx="8523721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Objectives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 →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ko-KR" sz="32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altLang="ko-KR" sz="320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ko-KR" sz="320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ko-KR" sz="32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from </a:t>
                </a:r>
                <a:r>
                  <a:rPr lang="en-US" altLang="ko-KR" sz="3200" b="1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Define</a:t>
                </a:r>
                <a:r>
                  <a:rPr lang="en-US" altLang="ko-KR" sz="32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Latent Vector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ko-KR" sz="3200" b="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ko-KR" sz="3200" b="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ko-KR" sz="32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altLang="ko-KR" sz="320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32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Sampling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r>
                        <a:rPr lang="en-US" altLang="ko-KR" sz="32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ko-KR" sz="32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n-US" altLang="ko-KR" sz="32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altLang="ko-KR" sz="32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altLang="ko-KR" sz="320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51" y="1412776"/>
                <a:ext cx="8523721" cy="4031873"/>
              </a:xfrm>
              <a:prstGeom prst="rect">
                <a:avLst/>
              </a:prstGeom>
              <a:blipFill rotWithShape="1">
                <a:blip r:embed="rId2"/>
                <a:stretch>
                  <a:fillRect l="-1860" t="-1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495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1021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6751" y="1412776"/>
                <a:ext cx="8235689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How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0B506F"/>
                            </a:solidFill>
                            <a:latin typeface="Cambria Math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0B506F"/>
                            </a:solidFill>
                            <a:latin typeface="Cambria Math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0B506F"/>
                            </a:solidFill>
                            <a:latin typeface="Cambria Math"/>
                            <a:cs typeface="Calibri" panose="020F0502020204030204" pitchFamily="34" charset="0"/>
                          </a:rPr>
                          <m:t>𝑚𝑜𝑑𝑒𝑙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ko-KR" sz="32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?</a:t>
                </a:r>
              </a:p>
              <a:p>
                <a:endParaRPr lang="en-US" altLang="ko-KR" sz="320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sz="24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직접적으로</a:t>
                </a:r>
                <a:r>
                  <a:rPr lang="en-US" altLang="ko-KR" sz="240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ko-KR" altLang="en-US" sz="24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정확하게 </a:t>
                </a:r>
                <a:r>
                  <a:rPr lang="en-US" altLang="ko-KR" sz="24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:r>
                  <a:rPr lang="en-US" altLang="ko-KR" sz="24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 </a:t>
                </a:r>
                <a:r>
                  <a:rPr lang="en-US" altLang="ko-KR" sz="36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PixelRNN / PixelCNN</a:t>
                </a:r>
                <a:endParaRPr lang="en-US" altLang="ko-KR" sz="240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anose="05000000000000000000" pitchFamily="2" charset="2"/>
                </a:endParaRPr>
              </a:p>
              <a:p>
                <a:endParaRPr lang="en-US" altLang="ko-KR" sz="240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anose="05000000000000000000" pitchFamily="2" charset="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sz="24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직접적으로 근사하여 </a:t>
                </a:r>
                <a:r>
                  <a:rPr lang="en-US" altLang="ko-KR" sz="24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	 </a:t>
                </a:r>
                <a:r>
                  <a:rPr lang="en-US" altLang="ko-KR" sz="3600" b="1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VAE</a:t>
                </a:r>
              </a:p>
              <a:p>
                <a:endParaRPr lang="en-US" altLang="ko-KR" sz="240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anose="05000000000000000000" pitchFamily="2" charset="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sz="24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간접적으로 </a:t>
                </a:r>
                <a:r>
                  <a:rPr lang="en-US" altLang="ko-KR" sz="24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		 </a:t>
                </a:r>
                <a:r>
                  <a:rPr lang="en-US" altLang="ko-KR" sz="3600" b="1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GAN</a:t>
                </a:r>
                <a:endParaRPr lang="en-US" altLang="ko-KR" sz="3600" b="1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51" y="1412776"/>
                <a:ext cx="8235689" cy="3477875"/>
              </a:xfrm>
              <a:prstGeom prst="rect">
                <a:avLst/>
              </a:prstGeom>
              <a:blipFill rotWithShape="1">
                <a:blip r:embed="rId2"/>
                <a:stretch>
                  <a:fillRect l="-1925" t="-2105" b="-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816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1021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6751" y="1412776"/>
            <a:ext cx="8235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763688" y="2564904"/>
            <a:ext cx="720080" cy="1656184"/>
          </a:xfrm>
          <a:prstGeom prst="rect">
            <a:avLst/>
          </a:prstGeom>
          <a:solidFill>
            <a:schemeClr val="bg1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48064" y="2060848"/>
            <a:ext cx="2808312" cy="2664296"/>
          </a:xfrm>
          <a:prstGeom prst="rect">
            <a:avLst/>
          </a:prstGeom>
          <a:solidFill>
            <a:schemeClr val="bg1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1486374" y="3039053"/>
                <a:ext cx="127470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40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40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ko-KR" sz="400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374" y="3039053"/>
                <a:ext cx="1274708" cy="70788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446240" y="2854387"/>
            <a:ext cx="4211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Generated</a:t>
            </a:r>
          </a:p>
          <a:p>
            <a:pPr algn="ctr"/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2761082" y="3140968"/>
            <a:ext cx="2098950" cy="432048"/>
          </a:xfrm>
          <a:prstGeom prst="right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2947917" y="3511987"/>
                <a:ext cx="172528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altLang="ko-KR" sz="400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917" y="3511987"/>
                <a:ext cx="1725280" cy="70788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637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1021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6751" y="1412776"/>
            <a:ext cx="8235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763688" y="2564904"/>
            <a:ext cx="720080" cy="1656184"/>
          </a:xfrm>
          <a:prstGeom prst="rect">
            <a:avLst/>
          </a:prstGeom>
          <a:solidFill>
            <a:schemeClr val="bg1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48064" y="2060848"/>
            <a:ext cx="2808312" cy="2664296"/>
          </a:xfrm>
          <a:prstGeom prst="rect">
            <a:avLst/>
          </a:prstGeom>
          <a:solidFill>
            <a:schemeClr val="bg1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1486374" y="3039053"/>
                <a:ext cx="127470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40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40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ko-KR" sz="400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374" y="3039053"/>
                <a:ext cx="1274708" cy="70788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446240" y="2854387"/>
            <a:ext cx="4211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Generated</a:t>
            </a:r>
          </a:p>
          <a:p>
            <a:pPr algn="ctr"/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2761082" y="3140968"/>
            <a:ext cx="2098950" cy="432048"/>
          </a:xfrm>
          <a:prstGeom prst="right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2947917" y="3511987"/>
                <a:ext cx="172528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altLang="ko-KR" sz="400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917" y="3511987"/>
                <a:ext cx="1725280" cy="70788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아래쪽 화살표 9"/>
          <p:cNvSpPr/>
          <p:nvPr/>
        </p:nvSpPr>
        <p:spPr>
          <a:xfrm>
            <a:off x="1907704" y="3776319"/>
            <a:ext cx="432048" cy="1513619"/>
          </a:xfrm>
          <a:prstGeom prst="down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88426" y="5331804"/>
            <a:ext cx="2670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</a:p>
        </p:txBody>
      </p:sp>
      <p:sp>
        <p:nvSpPr>
          <p:cNvPr id="12" name="아래쪽 화살표 11"/>
          <p:cNvSpPr/>
          <p:nvPr/>
        </p:nvSpPr>
        <p:spPr>
          <a:xfrm>
            <a:off x="4005191" y="4221088"/>
            <a:ext cx="432048" cy="1513619"/>
          </a:xfrm>
          <a:prstGeom prst="down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101937" y="5916579"/>
            <a:ext cx="5934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Complex 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588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1021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6751" y="1412776"/>
                <a:ext cx="8235689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rgbClr val="0B506F"/>
                            </a:solidFill>
                            <a:latin typeface="Cambria Math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rgbClr val="0B506F"/>
                            </a:solidFill>
                            <a:latin typeface="Cambria Math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rgbClr val="0B506F"/>
                            </a:solidFill>
                            <a:latin typeface="Cambria Math"/>
                            <a:cs typeface="Calibri" panose="020F0502020204030204" pitchFamily="34" charset="0"/>
                          </a:rPr>
                          <m:t>𝑚𝑜𝑑𝑒𝑙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ko-KR" sz="2800" b="0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ko-KR" altLang="en-US" sz="28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를 구하고 싶지만 그게 말이 쉽지</a:t>
                </a:r>
                <a:r>
                  <a:rPr lang="en-US" altLang="ko-KR" sz="28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..</a:t>
                </a:r>
              </a:p>
              <a:p>
                <a:endParaRPr lang="en-US" altLang="ko-KR" sz="280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ko-KR" altLang="en-US" sz="28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그러면 학습 과정에서</a:t>
                </a:r>
                <a:r>
                  <a:rPr lang="en-US" altLang="ko-KR" sz="28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𝑝</m:t>
                    </m:r>
                    <m:r>
                      <a:rPr lang="en-US" altLang="ko-KR" sz="2800" b="0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𝑧</m:t>
                    </m:r>
                    <m:r>
                      <a:rPr lang="en-US" altLang="ko-KR" sz="2800" b="0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|</m:t>
                    </m:r>
                    <m:r>
                      <a:rPr lang="en-US" altLang="ko-KR" sz="2800" b="0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ko-KR" sz="2800" b="0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ko-KR" altLang="en-US" sz="28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를 이용해서 </a:t>
                </a:r>
                <a:endParaRPr lang="en-US" altLang="ko-KR" sz="280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ko-KR" sz="28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Auto-Encoder </a:t>
                </a:r>
                <a:r>
                  <a:rPr lang="ko-KR" altLang="en-US" sz="28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처럼</a:t>
                </a:r>
                <a:r>
                  <a:rPr lang="en-US" altLang="ko-KR" sz="280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ko-KR" altLang="en-US" sz="28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구해보자</a:t>
                </a:r>
                <a:endParaRPr lang="en-US" altLang="ko-KR" sz="280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51" y="1412776"/>
                <a:ext cx="8235689" cy="1815882"/>
              </a:xfrm>
              <a:prstGeom prst="rect">
                <a:avLst/>
              </a:prstGeom>
              <a:blipFill rotWithShape="1">
                <a:blip r:embed="rId2"/>
                <a:stretch>
                  <a:fillRect l="-1554" t="-4027" b="-8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/>
          <p:cNvSpPr/>
          <p:nvPr/>
        </p:nvSpPr>
        <p:spPr>
          <a:xfrm>
            <a:off x="3347864" y="4077072"/>
            <a:ext cx="720080" cy="1656184"/>
          </a:xfrm>
          <a:prstGeom prst="rect">
            <a:avLst/>
          </a:prstGeom>
          <a:solidFill>
            <a:schemeClr val="bg1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590002" y="3825044"/>
            <a:ext cx="2160240" cy="2088232"/>
          </a:xfrm>
          <a:prstGeom prst="rect">
            <a:avLst/>
          </a:prstGeom>
          <a:solidFill>
            <a:schemeClr val="bg1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4345258" y="4653136"/>
            <a:ext cx="2098950" cy="432048"/>
          </a:xfrm>
          <a:prstGeom prst="right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4532093" y="5024155"/>
                <a:ext cx="172528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altLang="ko-KR" sz="400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093" y="5024155"/>
                <a:ext cx="1725280" cy="70788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오른쪽 화살표 9"/>
          <p:cNvSpPr/>
          <p:nvPr/>
        </p:nvSpPr>
        <p:spPr>
          <a:xfrm>
            <a:off x="1115616" y="4653136"/>
            <a:ext cx="2098950" cy="432048"/>
          </a:xfrm>
          <a:prstGeom prst="right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107504" y="3948844"/>
                <a:ext cx="158376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𝐼𝑛𝑝𝑢𝑡</m:t>
                      </m:r>
                    </m:oMath>
                  </m:oMathPara>
                </a14:m>
                <a:endParaRPr lang="en-US" altLang="ko-KR" sz="400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3948844"/>
                <a:ext cx="1583767" cy="70788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16624" y="4149080"/>
                <a:ext cx="421196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Generated</a:t>
                </a:r>
              </a:p>
              <a:p>
                <a:pPr algn="ctr"/>
                <a:r>
                  <a:rPr lang="en-US" altLang="ko-KR" sz="3200" b="1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Output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altLang="ko-KR" sz="32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ko-KR" sz="32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altLang="ko-KR" sz="32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altLang="ko-KR" sz="3200" b="1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624" y="4149080"/>
                <a:ext cx="4211960" cy="1569660"/>
              </a:xfrm>
              <a:prstGeom prst="rect">
                <a:avLst/>
              </a:prstGeom>
              <a:blipFill rotWithShape="1">
                <a:blip r:embed="rId5"/>
                <a:stretch>
                  <a:fillRect t="-50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3094831" y="4463426"/>
                <a:ext cx="127470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40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40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ko-KR" sz="400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831" y="4463426"/>
                <a:ext cx="1274708" cy="70788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1090754" y="5002035"/>
                <a:ext cx="172527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 smtClean="0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r>
                        <a:rPr lang="en-US" altLang="ko-KR" sz="4000" i="1" smtClean="0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ko-KR" sz="4000" b="0" i="1" smtClean="0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altLang="ko-KR" sz="4000" i="1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n-US" altLang="ko-KR" sz="4000" b="0" i="1" smtClean="0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altLang="ko-KR" sz="4000" i="1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altLang="ko-KR" sz="400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754" y="5002035"/>
                <a:ext cx="1725279" cy="70788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36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1021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347864" y="4077072"/>
            <a:ext cx="720080" cy="1656184"/>
          </a:xfrm>
          <a:prstGeom prst="rect">
            <a:avLst/>
          </a:prstGeom>
          <a:solidFill>
            <a:schemeClr val="bg1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590002" y="3825044"/>
            <a:ext cx="2160240" cy="2088232"/>
          </a:xfrm>
          <a:prstGeom prst="rect">
            <a:avLst/>
          </a:prstGeom>
          <a:solidFill>
            <a:schemeClr val="bg1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4345258" y="4653136"/>
            <a:ext cx="2098950" cy="432048"/>
          </a:xfrm>
          <a:prstGeom prst="right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4532093" y="5024155"/>
                <a:ext cx="172528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altLang="ko-KR" sz="400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093" y="5024155"/>
                <a:ext cx="1725280" cy="70788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오른쪽 화살표 9"/>
          <p:cNvSpPr/>
          <p:nvPr/>
        </p:nvSpPr>
        <p:spPr>
          <a:xfrm>
            <a:off x="1115616" y="4653136"/>
            <a:ext cx="2098950" cy="432048"/>
          </a:xfrm>
          <a:prstGeom prst="right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107504" y="3948844"/>
                <a:ext cx="158376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𝐼𝑛𝑝𝑢𝑡</m:t>
                      </m:r>
                    </m:oMath>
                  </m:oMathPara>
                </a14:m>
                <a:endParaRPr lang="en-US" altLang="ko-KR" sz="400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3948844"/>
                <a:ext cx="1583767" cy="70788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3094831" y="4463426"/>
                <a:ext cx="127470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40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40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ko-KR" sz="400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831" y="4463426"/>
                <a:ext cx="1274708" cy="70788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1090754" y="5002035"/>
                <a:ext cx="172527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 smtClean="0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r>
                        <a:rPr lang="en-US" altLang="ko-KR" sz="4000" i="1" smtClean="0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ko-KR" sz="4000" b="0" i="1" smtClean="0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altLang="ko-KR" sz="4000" i="1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n-US" altLang="ko-KR" sz="4000" b="0" i="1" smtClean="0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altLang="ko-KR" sz="4000" i="1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altLang="ko-KR" sz="400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754" y="5002035"/>
                <a:ext cx="1725279" cy="70788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/>
          <p:cNvSpPr/>
          <p:nvPr/>
        </p:nvSpPr>
        <p:spPr>
          <a:xfrm>
            <a:off x="395536" y="5913276"/>
            <a:ext cx="2699295" cy="684076"/>
          </a:xfrm>
          <a:prstGeom prst="rect">
            <a:avLst/>
          </a:prstGeom>
          <a:solidFill>
            <a:srgbClr val="27ADE9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smtClean="0">
                <a:latin typeface="Calibri" panose="020F0502020204030204" pitchFamily="34" charset="0"/>
                <a:cs typeface="Calibri" panose="020F0502020204030204" pitchFamily="34" charset="0"/>
              </a:rPr>
              <a:t>Encoder</a:t>
            </a:r>
            <a:endParaRPr lang="ko-KR" alt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90707" y="5913276"/>
            <a:ext cx="2699295" cy="684076"/>
          </a:xfrm>
          <a:prstGeom prst="rect">
            <a:avLst/>
          </a:prstGeom>
          <a:solidFill>
            <a:srgbClr val="27ADE9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smtClean="0">
                <a:latin typeface="Calibri" panose="020F0502020204030204" pitchFamily="34" charset="0"/>
                <a:cs typeface="Calibri" panose="020F0502020204030204" pitchFamily="34" charset="0"/>
              </a:rPr>
              <a:t>Decoder</a:t>
            </a:r>
            <a:endParaRPr lang="ko-KR" alt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96751" y="1412776"/>
                <a:ext cx="8235689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rgbClr val="0B506F"/>
                            </a:solidFill>
                            <a:latin typeface="Cambria Math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rgbClr val="0B506F"/>
                            </a:solidFill>
                            <a:latin typeface="Cambria Math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rgbClr val="0B506F"/>
                            </a:solidFill>
                            <a:latin typeface="Cambria Math"/>
                            <a:cs typeface="Calibri" panose="020F0502020204030204" pitchFamily="34" charset="0"/>
                          </a:rPr>
                          <m:t>𝑚𝑜𝑑𝑒𝑙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ko-KR" sz="2800" b="0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ko-KR" altLang="en-US" sz="28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를 구하고 싶지만 그게 말이 쉽지</a:t>
                </a:r>
                <a:r>
                  <a:rPr lang="en-US" altLang="ko-KR" sz="28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..</a:t>
                </a:r>
              </a:p>
              <a:p>
                <a:endParaRPr lang="en-US" altLang="ko-KR" sz="280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ko-KR" altLang="en-US" sz="28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그러면 학습 과정에서</a:t>
                </a:r>
                <a:r>
                  <a:rPr lang="en-US" altLang="ko-KR" sz="28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𝑝</m:t>
                    </m:r>
                    <m:r>
                      <a:rPr lang="en-US" altLang="ko-KR" sz="2800" b="0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𝑧</m:t>
                    </m:r>
                    <m:r>
                      <a:rPr lang="en-US" altLang="ko-KR" sz="2800" b="0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|</m:t>
                    </m:r>
                    <m:r>
                      <a:rPr lang="en-US" altLang="ko-KR" sz="2800" b="0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ko-KR" sz="2800" b="0" i="1" smtClean="0">
                        <a:solidFill>
                          <a:srgbClr val="0B506F"/>
                        </a:solidFill>
                        <a:latin typeface="Cambria Math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ko-KR" altLang="en-US" sz="28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를 이용해서 </a:t>
                </a:r>
                <a:endParaRPr lang="en-US" altLang="ko-KR" sz="280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ko-KR" sz="28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Auto-Encoder </a:t>
                </a:r>
                <a:r>
                  <a:rPr lang="ko-KR" altLang="en-US" sz="28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처럼</a:t>
                </a:r>
                <a:r>
                  <a:rPr lang="en-US" altLang="ko-KR" sz="280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ko-KR" altLang="en-US" sz="28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구해보자</a:t>
                </a:r>
                <a:endParaRPr lang="en-US" altLang="ko-KR" sz="280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51" y="1412776"/>
                <a:ext cx="8235689" cy="1815882"/>
              </a:xfrm>
              <a:prstGeom prst="rect">
                <a:avLst/>
              </a:prstGeom>
              <a:blipFill rotWithShape="1">
                <a:blip r:embed="rId7"/>
                <a:stretch>
                  <a:fillRect l="-1554" t="-4027" b="-8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616624" y="4149080"/>
                <a:ext cx="421196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Generated</a:t>
                </a:r>
              </a:p>
              <a:p>
                <a:pPr algn="ctr"/>
                <a:r>
                  <a:rPr lang="en-US" altLang="ko-KR" sz="3200" b="1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Output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altLang="ko-KR" sz="32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ko-KR" sz="32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altLang="ko-KR" sz="32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altLang="ko-KR" sz="3200" b="1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624" y="4149080"/>
                <a:ext cx="4211960" cy="1569660"/>
              </a:xfrm>
              <a:prstGeom prst="rect">
                <a:avLst/>
              </a:prstGeom>
              <a:blipFill rotWithShape="1">
                <a:blip r:embed="rId5"/>
                <a:stretch>
                  <a:fillRect t="-50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59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27449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Lecun Says..</a:t>
            </a:r>
          </a:p>
        </p:txBody>
      </p:sp>
      <p:pic>
        <p:nvPicPr>
          <p:cNvPr id="4098" name="Picture 2" descr="lecun unsupervised learni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746760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2256" y="6409799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i="1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Images from NIPS 2016</a:t>
            </a:r>
          </a:p>
        </p:txBody>
      </p:sp>
    </p:spTree>
    <p:extLst>
      <p:ext uri="{BB962C8B-B14F-4D97-AF65-F5344CB8AC3E}">
        <p14:creationId xmlns:p14="http://schemas.microsoft.com/office/powerpoint/2010/main" val="327534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1021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1234770" y="2949807"/>
                <a:ext cx="225061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 smtClean="0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4000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4000" b="0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e>
                          <m:r>
                            <a:rPr lang="en-US" altLang="ko-KR" sz="4000" b="0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4000" b="0" i="1" smtClean="0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altLang="ko-KR" sz="400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770" y="2949807"/>
                <a:ext cx="2250616" cy="70788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3485386" y="2600908"/>
                <a:ext cx="2700291" cy="1390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4000" b="0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altLang="ko-KR" sz="4000" b="0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4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4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sz="4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ko-KR" sz="4000" b="0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  <m:r>
                            <a:rPr lang="en-US" altLang="ko-KR" sz="4000" b="0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ko-KR" sz="4000" b="0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lang="en-US" altLang="ko-KR" sz="4000" b="0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4000" b="0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  <m:r>
                            <a:rPr lang="en-US" altLang="ko-KR" sz="4000" b="0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ko-KR" sz="4000" b="0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lang="en-US" altLang="ko-KR" sz="4000" b="0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ko-KR" sz="400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386" y="2600908"/>
                <a:ext cx="2700291" cy="139063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323528" y="3657693"/>
            <a:ext cx="2699295" cy="684076"/>
          </a:xfrm>
          <a:prstGeom prst="rect">
            <a:avLst/>
          </a:prstGeom>
          <a:solidFill>
            <a:srgbClr val="27ADE9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smtClean="0">
                <a:latin typeface="Calibri" panose="020F0502020204030204" pitchFamily="34" charset="0"/>
                <a:cs typeface="Calibri" panose="020F0502020204030204" pitchFamily="34" charset="0"/>
              </a:rPr>
              <a:t>Encoder</a:t>
            </a:r>
            <a:endParaRPr lang="ko-KR" alt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36236" y="1916832"/>
            <a:ext cx="2699295" cy="684076"/>
          </a:xfrm>
          <a:prstGeom prst="rect">
            <a:avLst/>
          </a:prstGeom>
          <a:solidFill>
            <a:srgbClr val="27ADE9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smtClean="0">
                <a:latin typeface="Calibri" panose="020F0502020204030204" pitchFamily="34" charset="0"/>
                <a:cs typeface="Calibri" panose="020F0502020204030204" pitchFamily="34" charset="0"/>
              </a:rPr>
              <a:t>Decoder</a:t>
            </a:r>
            <a:endParaRPr lang="ko-KR" alt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75085" y="2307927"/>
            <a:ext cx="2699295" cy="684076"/>
          </a:xfrm>
          <a:prstGeom prst="rect">
            <a:avLst/>
          </a:prstGeom>
          <a:solidFill>
            <a:srgbClr val="7AC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smtClean="0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endParaRPr lang="ko-KR" alt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436096" y="3825044"/>
            <a:ext cx="2699295" cy="684076"/>
          </a:xfrm>
          <a:prstGeom prst="rect">
            <a:avLst/>
          </a:prstGeom>
          <a:solidFill>
            <a:srgbClr val="80F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Want!</a:t>
            </a:r>
            <a:endParaRPr lang="ko-KR" altLang="en-US" sz="32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77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1021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6751" y="1052736"/>
                <a:ext cx="8235689" cy="2985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smtClean="0">
                    <a:solidFill>
                      <a:schemeClr val="tx1"/>
                    </a:solidFill>
                    <a:cs typeface="Calibri" panose="020F0502020204030204" pitchFamily="34" charset="0"/>
                  </a:rPr>
                  <a:t>그래서 어떻게 구하는데</a:t>
                </a:r>
                <a:r>
                  <a:rPr lang="en-US" altLang="ko-KR" sz="3200" smtClean="0">
                    <a:solidFill>
                      <a:schemeClr val="tx1"/>
                    </a:solidFill>
                    <a:cs typeface="Calibri" panose="020F0502020204030204" pitchFamily="34" charset="0"/>
                  </a:rPr>
                  <a:t>?</a:t>
                </a:r>
              </a:p>
              <a:p>
                <a:r>
                  <a:rPr lang="en-US" altLang="ko-KR" sz="3200" smtClean="0">
                    <a:solidFill>
                      <a:schemeClr val="tx1"/>
                    </a:solidFill>
                    <a:cs typeface="Calibri" panose="020F0502020204030204" pitchFamily="34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/>
                            <a:cs typeface="Calibri" panose="020F0502020204030204" pitchFamily="34" charset="0"/>
                          </a:rPr>
                          <m:t>𝑧</m:t>
                        </m:r>
                      </m:e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sz="3200" smtClean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부터 일단 모르니까</a:t>
                </a:r>
                <a:r>
                  <a:rPr lang="en-US" altLang="ko-KR" sz="320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ko-KR" altLang="en-US" sz="3200" smtClean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근사하자</a:t>
                </a:r>
                <a:r>
                  <a:rPr lang="en-US" altLang="ko-KR" sz="3200" smtClean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en-US" altLang="ko-KR" sz="3200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ko-KR" altLang="en-US" sz="2000" b="1" smtClean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여기서 직관적으로 와닿지 않는데</a:t>
                </a:r>
                <a:r>
                  <a:rPr lang="en-US" altLang="ko-KR" sz="2000" b="1" smtClean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ko-KR" altLang="en-US" sz="2000" b="1" smtClean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묻지도 따지지도 않고</a:t>
                </a:r>
                <a:endParaRPr lang="en-US" altLang="ko-KR" sz="2000" b="1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ko-KR" altLang="en-US" sz="2000" b="1" smtClean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일단 수식을 따라 가 봅니다</a:t>
                </a:r>
                <a:r>
                  <a:rPr lang="en-US" altLang="ko-KR" sz="2000" b="1" smtClean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algn="ctr"/>
                <a:r>
                  <a:rPr lang="ko-KR" altLang="en-US" sz="2000" b="1" smtClean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그러다 보면 우리가 원하는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solidFill>
                          <a:srgbClr val="FF0000"/>
                        </a:solidFill>
                        <a:latin typeface="Cambria Math"/>
                        <a:cs typeface="Calibri" panose="020F0502020204030204" pitchFamily="34" charset="0"/>
                      </a:rPr>
                      <m:t>𝒑</m:t>
                    </m:r>
                    <m:r>
                      <a:rPr lang="en-US" altLang="ko-KR" sz="2000" b="1" i="1" smtClean="0">
                        <a:solidFill>
                          <a:srgbClr val="FF0000"/>
                        </a:solidFill>
                        <a:latin typeface="Cambria Math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ko-KR" sz="2000" b="1" i="1" smtClean="0">
                        <a:solidFill>
                          <a:srgbClr val="FF0000"/>
                        </a:solidFill>
                        <a:latin typeface="Cambria Math"/>
                        <a:cs typeface="Calibri" panose="020F0502020204030204" pitchFamily="34" charset="0"/>
                      </a:rPr>
                      <m:t>𝒙</m:t>
                    </m:r>
                    <m:r>
                      <a:rPr lang="en-US" altLang="ko-KR" sz="2000" b="1" i="1" smtClean="0">
                        <a:solidFill>
                          <a:srgbClr val="FF0000"/>
                        </a:solidFill>
                        <a:latin typeface="Cambria Math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ko-KR" altLang="en-US" sz="2000" b="1" smtClean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가 나옵니다</a:t>
                </a:r>
                <a:r>
                  <a:rPr lang="en-US" altLang="ko-KR" sz="2000" b="1" smtClean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n-US" altLang="ko-KR" sz="20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ko-KR" sz="320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51" y="1052736"/>
                <a:ext cx="8235689" cy="2985433"/>
              </a:xfrm>
              <a:prstGeom prst="rect">
                <a:avLst/>
              </a:prstGeom>
              <a:blipFill rotWithShape="1">
                <a:blip r:embed="rId2"/>
                <a:stretch>
                  <a:fillRect l="-1925" t="-28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/>
          <p:cNvSpPr/>
          <p:nvPr/>
        </p:nvSpPr>
        <p:spPr>
          <a:xfrm>
            <a:off x="3347864" y="4077072"/>
            <a:ext cx="720080" cy="1656184"/>
          </a:xfrm>
          <a:prstGeom prst="rect">
            <a:avLst/>
          </a:prstGeom>
          <a:solidFill>
            <a:schemeClr val="bg1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590002" y="3825044"/>
            <a:ext cx="2160240" cy="2088232"/>
          </a:xfrm>
          <a:prstGeom prst="rect">
            <a:avLst/>
          </a:prstGeom>
          <a:solidFill>
            <a:schemeClr val="bg1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4345258" y="4653136"/>
            <a:ext cx="2098950" cy="432048"/>
          </a:xfrm>
          <a:prstGeom prst="right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4532093" y="5024155"/>
                <a:ext cx="172528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altLang="ko-KR" sz="400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093" y="5024155"/>
                <a:ext cx="1725280" cy="70788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오른쪽 화살표 9"/>
          <p:cNvSpPr/>
          <p:nvPr/>
        </p:nvSpPr>
        <p:spPr>
          <a:xfrm>
            <a:off x="1115616" y="4653136"/>
            <a:ext cx="2098950" cy="432048"/>
          </a:xfrm>
          <a:prstGeom prst="right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107504" y="3948844"/>
                <a:ext cx="158376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𝐼𝑛𝑝𝑢𝑡</m:t>
                      </m:r>
                    </m:oMath>
                  </m:oMathPara>
                </a14:m>
                <a:endParaRPr lang="en-US" altLang="ko-KR" sz="400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3948844"/>
                <a:ext cx="1583767" cy="70788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5564142" y="4278760"/>
            <a:ext cx="4211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Generated</a:t>
            </a:r>
          </a:p>
          <a:p>
            <a:pPr algn="ctr"/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3094831" y="4463426"/>
                <a:ext cx="127470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40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40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ko-KR" sz="400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831" y="4463426"/>
                <a:ext cx="1274708" cy="70788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1090754" y="5002035"/>
                <a:ext cx="172527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 smtClean="0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r>
                        <a:rPr lang="en-US" altLang="ko-KR" sz="4000" i="1" smtClean="0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ko-KR" sz="4000" b="0" i="1" smtClean="0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altLang="ko-KR" sz="4000" i="1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n-US" altLang="ko-KR" sz="4000" b="0" i="1" smtClean="0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altLang="ko-KR" sz="4000" i="1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altLang="ko-KR" sz="400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754" y="5002035"/>
                <a:ext cx="1725279" cy="70788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090754" y="5732041"/>
                <a:ext cx="171418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4000" b="0" i="0" smtClean="0">
                          <a:solidFill>
                            <a:srgbClr val="00B05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q</m:t>
                      </m:r>
                      <m:r>
                        <a:rPr lang="en-US" altLang="ko-KR" sz="4000" i="1" smtClean="0">
                          <a:solidFill>
                            <a:srgbClr val="00B05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ko-KR" sz="4000" b="0" i="1" smtClean="0">
                          <a:solidFill>
                            <a:srgbClr val="00B05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altLang="ko-KR" sz="4000" i="1">
                          <a:solidFill>
                            <a:srgbClr val="00B05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n-US" altLang="ko-KR" sz="4000" b="0" i="1" smtClean="0">
                          <a:solidFill>
                            <a:srgbClr val="00B05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altLang="ko-KR" sz="4000" i="1">
                          <a:solidFill>
                            <a:srgbClr val="00B05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altLang="ko-KR" sz="400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754" y="5732041"/>
                <a:ext cx="1714187" cy="70788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72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1021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6751" y="1412776"/>
                <a:ext cx="8235689" cy="5093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using KL Divergence</a:t>
                </a:r>
              </a:p>
              <a:p>
                <a:r>
                  <a:rPr lang="en-US" altLang="ko-KR" sz="24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ko-KR" altLang="en-US" sz="24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우리의 </a:t>
                </a:r>
                <a:r>
                  <a:rPr lang="en-US" altLang="ko-KR" sz="24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Approximation</a:t>
                </a:r>
                <a:r>
                  <a:rPr lang="ko-KR" altLang="en-US" sz="24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이 진짜와 얼마나 유사한가</a:t>
                </a:r>
                <a:r>
                  <a:rPr lang="en-US" altLang="ko-KR" sz="24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?</a:t>
                </a:r>
              </a:p>
              <a:p>
                <a:endParaRPr lang="en-US" altLang="ko-KR" sz="2400" i="1">
                  <a:solidFill>
                    <a:srgbClr val="0B506F"/>
                  </a:solidFill>
                  <a:latin typeface="Cambria Math"/>
                  <a:cs typeface="Calibri" panose="020F0502020204030204" pitchFamily="34" charset="0"/>
                </a:endParaRPr>
              </a:p>
              <a:p>
                <a:endParaRPr lang="en-US" altLang="ko-KR" sz="2400" b="0" i="1" smtClean="0">
                  <a:solidFill>
                    <a:srgbClr val="0B506F"/>
                  </a:solidFill>
                  <a:latin typeface="Cambria Math"/>
                  <a:cs typeface="Calibri" panose="020F0502020204030204" pitchFamily="34" charset="0"/>
                </a:endParaRPr>
              </a:p>
              <a:p>
                <a:endParaRPr lang="en-US" altLang="ko-KR" sz="2400" b="0" i="1" smtClean="0">
                  <a:solidFill>
                    <a:srgbClr val="0B506F"/>
                  </a:solidFill>
                  <a:latin typeface="Cambria Math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begChr m:val="["/>
                          <m:endChr m:val="|"/>
                          <m:ctrlPr>
                            <a:rPr lang="en-US" altLang="ko-KR" sz="28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ko-KR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ko-KR" sz="28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e>
                          <m:r>
                            <a:rPr lang="en-US" altLang="ko-KR" sz="28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]=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8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sub>
                          </m:sSub>
                        </m:sub>
                      </m:sSub>
                      <m:r>
                        <a:rPr lang="en-US" altLang="ko-KR" sz="28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[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ko-KR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8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r>
                                <a:rPr lang="en-US" altLang="ko-KR" sz="28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lang="en-US" altLang="ko-KR" sz="28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lang="en-US" altLang="ko-KR" sz="28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lang="en-US" altLang="ko-KR" sz="28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)]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r>
                  <a:rPr lang="en-US" altLang="ko-KR" sz="2400" b="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/>
                </a:r>
                <a:br>
                  <a:rPr lang="en-US" altLang="ko-KR" sz="2400" b="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endParaRPr lang="en-US" altLang="ko-KR" sz="2400" b="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ko-KR" sz="240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ko-KR" altLang="en-US" sz="2400" b="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일단 다 모르는 애들인데</a:t>
                </a:r>
                <a:r>
                  <a:rPr lang="en-US" altLang="ko-KR" sz="24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.. </a:t>
                </a:r>
                <a:r>
                  <a:rPr lang="ko-KR" altLang="en-US" sz="24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전개해 봅니다</a:t>
                </a:r>
                <a:r>
                  <a:rPr lang="en-US" altLang="ko-KR" sz="24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..</a:t>
                </a:r>
                <a:endParaRPr lang="en-US" altLang="ko-KR" sz="2400" b="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ko-KR" sz="240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ko-KR" sz="2400" b="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/>
                </a:r>
                <a:br>
                  <a:rPr lang="en-US" altLang="ko-KR" sz="2400" b="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endParaRPr lang="en-US" altLang="ko-KR" sz="2400" b="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ko-KR" sz="240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51" y="1412776"/>
                <a:ext cx="8235689" cy="5093702"/>
              </a:xfrm>
              <a:prstGeom prst="rect">
                <a:avLst/>
              </a:prstGeom>
              <a:blipFill rotWithShape="1">
                <a:blip r:embed="rId3"/>
                <a:stretch>
                  <a:fillRect l="-1925" t="-1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297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아래쪽 화살표 16"/>
          <p:cNvSpPr/>
          <p:nvPr/>
        </p:nvSpPr>
        <p:spPr>
          <a:xfrm>
            <a:off x="5782412" y="3933056"/>
            <a:ext cx="432048" cy="1513619"/>
          </a:xfrm>
          <a:prstGeom prst="down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96752" y="188640"/>
            <a:ext cx="1021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6751" y="1412776"/>
                <a:ext cx="8235689" cy="5093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using KL Divergence</a:t>
                </a:r>
              </a:p>
              <a:p>
                <a:r>
                  <a:rPr lang="en-US" altLang="ko-KR" sz="24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ko-KR" altLang="en-US" sz="24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우리의 </a:t>
                </a:r>
                <a:r>
                  <a:rPr lang="en-US" altLang="ko-KR" sz="24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Approximation</a:t>
                </a:r>
                <a:r>
                  <a:rPr lang="ko-KR" altLang="en-US" sz="24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이 진짜와 얼마나 유사한가</a:t>
                </a:r>
                <a:r>
                  <a:rPr lang="en-US" altLang="ko-KR" sz="24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?</a:t>
                </a:r>
              </a:p>
              <a:p>
                <a:endParaRPr lang="en-US" altLang="ko-KR" sz="2400" i="1">
                  <a:solidFill>
                    <a:srgbClr val="0B506F"/>
                  </a:solidFill>
                  <a:latin typeface="Cambria Math"/>
                  <a:cs typeface="Calibri" panose="020F0502020204030204" pitchFamily="34" charset="0"/>
                </a:endParaRPr>
              </a:p>
              <a:p>
                <a:endParaRPr lang="en-US" altLang="ko-KR" sz="2400" b="0" i="1" smtClean="0">
                  <a:solidFill>
                    <a:srgbClr val="0B506F"/>
                  </a:solidFill>
                  <a:latin typeface="Cambria Math"/>
                  <a:cs typeface="Calibri" panose="020F0502020204030204" pitchFamily="34" charset="0"/>
                </a:endParaRPr>
              </a:p>
              <a:p>
                <a:endParaRPr lang="en-US" altLang="ko-KR" sz="2400" b="0" i="1" smtClean="0">
                  <a:solidFill>
                    <a:srgbClr val="0B506F"/>
                  </a:solidFill>
                  <a:latin typeface="Cambria Math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begChr m:val="["/>
                          <m:endChr m:val="|"/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]=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sub>
                          </m:sSub>
                        </m:sub>
                      </m:sSub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[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)]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r>
                  <a:rPr lang="en-US" altLang="ko-KR" sz="2400" b="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/>
                </a:r>
                <a:br>
                  <a:rPr lang="en-US" altLang="ko-KR" sz="2400" b="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endParaRPr lang="en-US" altLang="ko-KR" sz="2400" b="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ko-KR" sz="240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ko-KR" sz="2400" b="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ko-KR" sz="240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:r>
                  <a:rPr lang="en-US" altLang="ko-KR" sz="2400" b="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/>
                </a:r>
                <a:br>
                  <a:rPr lang="en-US" altLang="ko-KR" sz="2400" b="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ko-KR" altLang="en-US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𝜆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, </m:t>
                                      </m:r>
                                      <m: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+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ko-KR" sz="2400" b="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ko-KR" sz="240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51" y="1412776"/>
                <a:ext cx="8235689" cy="5093702"/>
              </a:xfrm>
              <a:prstGeom prst="rect">
                <a:avLst/>
              </a:prstGeom>
              <a:blipFill rotWithShape="1">
                <a:blip r:embed="rId2"/>
                <a:stretch>
                  <a:fillRect l="-1925" t="-1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3851920" y="4329406"/>
                <a:ext cx="3915880" cy="741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e>
                          <m:r>
                            <a:rPr lang="en-US" altLang="ko-KR" sz="20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lang="en-US" altLang="ko-KR" sz="20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altLang="ko-KR" sz="20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en-US" altLang="ko-KR" sz="20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−</m:t>
                      </m:r>
                      <m:r>
                        <a:rPr lang="en-US" altLang="ko-KR" sz="20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r>
                        <a:rPr lang="en-US" altLang="ko-KR" sz="20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4329406"/>
                <a:ext cx="3915880" cy="74148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/>
          <p:cNvSpPr/>
          <p:nvPr/>
        </p:nvSpPr>
        <p:spPr>
          <a:xfrm>
            <a:off x="6372200" y="3284984"/>
            <a:ext cx="1395600" cy="64807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17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6751" y="1767443"/>
                <a:ext cx="8235689" cy="869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begChr m:val="["/>
                          <m:endChr m:val="|"/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]</m:t>
                      </m:r>
                    </m:oMath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ko-KR" altLang="en-US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𝜆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, </m:t>
                                      </m:r>
                                      <m: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+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ko-KR" sz="2400" b="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51" y="1767443"/>
                <a:ext cx="8235689" cy="869469"/>
              </a:xfrm>
              <a:prstGeom prst="rect">
                <a:avLst/>
              </a:prstGeom>
              <a:blipFill rotWithShape="1">
                <a:blip r:embed="rId2"/>
                <a:stretch>
                  <a:fillRect b="-4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96752" y="188640"/>
            <a:ext cx="5718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VAE: Variational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6752" y="3711659"/>
                <a:ext cx="8235689" cy="1608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, </m:t>
                                  </m:r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ko-KR" altLang="en-US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𝜆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400" i="1" smtClean="0">
                  <a:solidFill>
                    <a:srgbClr val="0B506F"/>
                  </a:solidFill>
                  <a:latin typeface="Cambria Math"/>
                  <a:cs typeface="Calibri" panose="020F0502020204030204" pitchFamily="34" charset="0"/>
                </a:endParaRPr>
              </a:p>
              <a:p>
                <a:endParaRPr lang="en-US" altLang="ko-KR" sz="2400" b="0" i="1" smtClean="0">
                  <a:solidFill>
                    <a:srgbClr val="0B506F"/>
                  </a:solidFill>
                  <a:latin typeface="Cambria Math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begChr m:val="["/>
                          <m:endChr m:val="|"/>
                          <m:ctrlP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d>
                      <m:r>
                        <a:rPr lang="en-US" altLang="ko-KR" sz="24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e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r>
                  <a:rPr lang="en-US" altLang="ko-KR" sz="240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/>
                </a:r>
                <a:br>
                  <a:rPr lang="en-US" altLang="ko-KR" sz="240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endParaRPr lang="en-US" altLang="ko-KR" sz="2400" b="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52" y="3711659"/>
                <a:ext cx="8235689" cy="160813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아래쪽 화살표 8"/>
          <p:cNvSpPr/>
          <p:nvPr/>
        </p:nvSpPr>
        <p:spPr>
          <a:xfrm>
            <a:off x="3939848" y="2636912"/>
            <a:ext cx="949493" cy="864097"/>
          </a:xfrm>
          <a:prstGeom prst="down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21697" y="3687180"/>
            <a:ext cx="1294119" cy="57606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0752" y="5157192"/>
            <a:ext cx="87717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Generated Output</a:t>
            </a:r>
          </a:p>
          <a:p>
            <a:r>
              <a:rPr lang="ko-KR" altLang="en-US" sz="20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의 </a:t>
            </a:r>
            <a:r>
              <a:rPr lang="en-US" altLang="ko-KR" sz="20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Log-likelihood</a:t>
            </a:r>
          </a:p>
          <a:p>
            <a:r>
              <a:rPr lang="ko-KR" altLang="en-US" sz="20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이것을 </a:t>
            </a:r>
            <a:r>
              <a:rPr lang="ko-KR" altLang="en-US" sz="20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최대화</a:t>
            </a:r>
            <a:r>
              <a:rPr lang="ko-KR" altLang="en-US" sz="20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하는 </a:t>
            </a:r>
            <a:r>
              <a:rPr lang="en-US" altLang="ko-KR" sz="20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  <a:r>
              <a:rPr lang="ko-KR" altLang="en-US" sz="20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를 구하는 것이 우리의 목표</a:t>
            </a:r>
            <a:endParaRPr lang="en-US" altLang="ko-KR" sz="2000" b="1" smtClean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sz="20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얼떨결에 </a:t>
            </a:r>
            <a:r>
              <a:rPr lang="en-US" altLang="ko-KR" sz="20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Want</a:t>
            </a:r>
            <a:r>
              <a:rPr lang="ko-KR" altLang="en-US" sz="20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가 나왔다</a:t>
            </a:r>
            <a:r>
              <a:rPr lang="en-US" altLang="ko-KR" sz="20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1" name="아래쪽 화살표 10"/>
          <p:cNvSpPr/>
          <p:nvPr/>
        </p:nvSpPr>
        <p:spPr>
          <a:xfrm>
            <a:off x="1615593" y="4515725"/>
            <a:ext cx="489402" cy="656782"/>
          </a:xfrm>
          <a:prstGeom prst="down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79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6751" y="1767443"/>
                <a:ext cx="8235689" cy="869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begChr m:val="["/>
                          <m:endChr m:val="|"/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]</m:t>
                      </m:r>
                    </m:oMath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ko-KR" altLang="en-US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𝜆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, </m:t>
                                      </m:r>
                                      <m: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+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ko-KR" sz="2400" b="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51" y="1767443"/>
                <a:ext cx="8235689" cy="869469"/>
              </a:xfrm>
              <a:prstGeom prst="rect">
                <a:avLst/>
              </a:prstGeom>
              <a:blipFill rotWithShape="1">
                <a:blip r:embed="rId2"/>
                <a:stretch>
                  <a:fillRect b="-4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96752" y="188640"/>
            <a:ext cx="5718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VAE: Variational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6752" y="3711659"/>
                <a:ext cx="8235689" cy="1608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, </m:t>
                                  </m:r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ko-KR" altLang="en-US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𝜆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400" i="1" smtClean="0">
                  <a:solidFill>
                    <a:srgbClr val="0B506F"/>
                  </a:solidFill>
                  <a:latin typeface="Cambria Math"/>
                  <a:cs typeface="Calibri" panose="020F0502020204030204" pitchFamily="34" charset="0"/>
                </a:endParaRPr>
              </a:p>
              <a:p>
                <a:endParaRPr lang="en-US" altLang="ko-KR" sz="2400" b="0" i="1" smtClean="0">
                  <a:solidFill>
                    <a:srgbClr val="0B506F"/>
                  </a:solidFill>
                  <a:latin typeface="Cambria Math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+ 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begChr m:val="["/>
                          <m:endChr m:val="|"/>
                          <m:ctrlP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d>
                      <m:r>
                        <a:rPr lang="en-US" altLang="ko-KR" sz="24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e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r>
                  <a:rPr lang="en-US" altLang="ko-KR" sz="240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/>
                </a:r>
                <a:br>
                  <a:rPr lang="en-US" altLang="ko-KR" sz="240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endParaRPr lang="en-US" altLang="ko-KR" sz="2400" b="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52" y="3711659"/>
                <a:ext cx="8235689" cy="160813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86259" y="3208621"/>
            <a:ext cx="4211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Maximize</a:t>
            </a:r>
          </a:p>
        </p:txBody>
      </p:sp>
      <p:sp>
        <p:nvSpPr>
          <p:cNvPr id="9" name="아래쪽 화살표 8"/>
          <p:cNvSpPr/>
          <p:nvPr/>
        </p:nvSpPr>
        <p:spPr>
          <a:xfrm>
            <a:off x="3939848" y="2636912"/>
            <a:ext cx="949493" cy="864097"/>
          </a:xfrm>
          <a:prstGeom prst="down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56188" y="4419692"/>
            <a:ext cx="2827062" cy="57606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296144" y="4995756"/>
                <a:ext cx="493204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smtClean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Cannot Solve</a:t>
                </a:r>
              </a:p>
              <a:p>
                <a:r>
                  <a:rPr lang="en-US" altLang="ko-KR" sz="3200" b="1" smtClean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but, </a:t>
                </a:r>
                <a14:m>
                  <m:oMath xmlns:m="http://schemas.openxmlformats.org/officeDocument/2006/math">
                    <m:r>
                      <a:rPr lang="en-US" altLang="ko-KR" sz="32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Calibri" panose="020F0502020204030204" pitchFamily="34" charset="0"/>
                      </a:rPr>
                      <m:t>≥</m:t>
                    </m:r>
                  </m:oMath>
                </a14:m>
                <a:r>
                  <a:rPr lang="en-US" altLang="ko-KR" sz="3200" b="1" smtClean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0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144" y="4995756"/>
                <a:ext cx="4932040" cy="1077218"/>
              </a:xfrm>
              <a:prstGeom prst="rect">
                <a:avLst/>
              </a:prstGeom>
              <a:blipFill rotWithShape="1">
                <a:blip r:embed="rId4"/>
                <a:stretch>
                  <a:fillRect l="-3214" t="-7386" b="-18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564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6751" y="1767443"/>
                <a:ext cx="8235689" cy="869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begChr m:val="["/>
                          <m:endChr m:val="|"/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]</m:t>
                      </m:r>
                    </m:oMath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ko-KR" altLang="en-US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𝜆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, </m:t>
                                      </m:r>
                                      <m: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+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ko-KR" sz="2400" b="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51" y="1767443"/>
                <a:ext cx="8235689" cy="869469"/>
              </a:xfrm>
              <a:prstGeom prst="rect">
                <a:avLst/>
              </a:prstGeom>
              <a:blipFill rotWithShape="1">
                <a:blip r:embed="rId2"/>
                <a:stretch>
                  <a:fillRect b="-4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96752" y="188640"/>
            <a:ext cx="5718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VAE: Variational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15604" y="3735551"/>
                <a:ext cx="8235689" cy="1608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𝑝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, </m:t>
                                  </m:r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ko-KR" altLang="en-US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𝜆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400" i="1" smtClean="0">
                  <a:solidFill>
                    <a:srgbClr val="0B506F"/>
                  </a:solidFill>
                  <a:latin typeface="Cambria Math"/>
                  <a:cs typeface="Calibri" panose="020F0502020204030204" pitchFamily="34" charset="0"/>
                </a:endParaRPr>
              </a:p>
              <a:p>
                <a:endParaRPr lang="en-US" altLang="ko-KR" sz="2400" b="0" i="1" smtClean="0">
                  <a:solidFill>
                    <a:srgbClr val="0B506F"/>
                  </a:solidFill>
                  <a:latin typeface="Cambria Math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  </m:t>
                          </m:r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begChr m:val="["/>
                          <m:endChr m:val="|"/>
                          <m:ctrlP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d>
                      <m:r>
                        <a:rPr lang="en-US" altLang="ko-KR" sz="24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e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r>
                  <a:rPr lang="en-US" altLang="ko-KR" sz="240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/>
                </a:r>
                <a:br>
                  <a:rPr lang="en-US" altLang="ko-KR" sz="240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endParaRPr lang="en-US" altLang="ko-KR" sz="2400" b="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04" y="3735551"/>
                <a:ext cx="8235689" cy="160813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아래쪽 화살표 8"/>
          <p:cNvSpPr/>
          <p:nvPr/>
        </p:nvSpPr>
        <p:spPr>
          <a:xfrm>
            <a:off x="3939848" y="2636912"/>
            <a:ext cx="949493" cy="864097"/>
          </a:xfrm>
          <a:prstGeom prst="down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03848" y="3645024"/>
            <a:ext cx="3960440" cy="5760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6746895" y="4419692"/>
            <a:ext cx="489402" cy="1313564"/>
          </a:xfrm>
          <a:prstGeom prst="down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211960" y="5589240"/>
            <a:ext cx="49320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Maximize this</a:t>
            </a:r>
          </a:p>
          <a:p>
            <a:r>
              <a:rPr lang="en-US" altLang="ko-KR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Lower Bound! called ELBO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6259" y="3208621"/>
            <a:ext cx="4211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736304" y="4932457"/>
                <a:ext cx="49320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2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Calibri" panose="020F0502020204030204" pitchFamily="34" charset="0"/>
                      </a:rPr>
                      <m:t>≥</m:t>
                    </m:r>
                  </m:oMath>
                </a14:m>
                <a:r>
                  <a:rPr lang="en-US" altLang="ko-KR" sz="3200" b="1" smtClean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0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304" y="4932457"/>
                <a:ext cx="4932040" cy="584775"/>
              </a:xfrm>
              <a:prstGeom prst="rect">
                <a:avLst/>
              </a:prstGeom>
              <a:blipFill rotWithShape="1"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/>
          <p:cNvSpPr/>
          <p:nvPr/>
        </p:nvSpPr>
        <p:spPr>
          <a:xfrm>
            <a:off x="3156188" y="4419692"/>
            <a:ext cx="2827062" cy="57606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42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4548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VAE: Maximize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1400857" y="1772816"/>
                <a:ext cx="6195479" cy="36086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, </m:t>
                                  </m:r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ko-KR" altLang="en-US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𝜆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400" smtClean="0">
                  <a:solidFill>
                    <a:srgbClr val="0B506F"/>
                  </a:solidFill>
                  <a:cs typeface="Calibri" panose="020F0502020204030204" pitchFamily="34" charset="0"/>
                </a:endParaRPr>
              </a:p>
              <a:p>
                <a:pPr/>
                <a:r>
                  <a:rPr lang="en-US" altLang="ko-KR" sz="2400" smtClean="0">
                    <a:solidFill>
                      <a:srgbClr val="0B506F"/>
                    </a:solidFill>
                    <a:cs typeface="Calibri" panose="020F0502020204030204" pitchFamily="34" charset="0"/>
                  </a:rPr>
                  <a:t/>
                </a:r>
                <a:br>
                  <a:rPr lang="en-US" altLang="ko-KR" sz="2400" smtClean="0">
                    <a:solidFill>
                      <a:srgbClr val="0B506F"/>
                    </a:solidFill>
                    <a:cs typeface="Calibri" panose="020F05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ko-KR" altLang="en-US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𝜆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400" smtClean="0"/>
              </a:p>
              <a:p>
                <a:endParaRPr lang="en-US" altLang="ko-KR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ko-KR" altLang="en-US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𝜆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400" smtClean="0"/>
              </a:p>
              <a:p>
                <a:endParaRPr lang="en-US" altLang="ko-KR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ko-KR" altLang="en-US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𝜆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ko-KR" sz="2400" smtClean="0"/>
              </a:p>
              <a:p>
                <a:endParaRPr lang="en-US" altLang="ko-KR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rgbClr val="FF0000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rgbClr val="FF0000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400" i="1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solidFill>
                                <a:srgbClr val="FF0000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400" i="1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lang="en-US" altLang="ko-KR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r>
                                    <a:rPr lang="en-US" altLang="ko-KR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begChr m:val="["/>
                          <m:endChr m:val="|"/>
                          <m:ctrlP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400" i="1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)]</m:t>
                      </m:r>
                    </m:oMath>
                  </m:oMathPara>
                </a14:m>
                <a:endParaRPr lang="ko-KR" altLang="en-US" sz="24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857" y="1772816"/>
                <a:ext cx="6195479" cy="3608680"/>
              </a:xfrm>
              <a:prstGeom prst="rect">
                <a:avLst/>
              </a:prstGeom>
              <a:blipFill rotWithShape="1">
                <a:blip r:embed="rId2"/>
                <a:stretch>
                  <a:fillRect b="-5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15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4785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VAE: Maximize ELBO?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2195736" y="1422485"/>
                <a:ext cx="5148974" cy="500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begChr m:val="["/>
                          <m:endChr m:val="|"/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)]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1422485"/>
                <a:ext cx="5148974" cy="500137"/>
              </a:xfrm>
              <a:prstGeom prst="rect">
                <a:avLst/>
              </a:prstGeom>
              <a:blipFill rotWithShape="1">
                <a:blip r:embed="rId2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39552" y="2060848"/>
            <a:ext cx="777686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Maximize Likelihood</a:t>
            </a:r>
          </a:p>
          <a:p>
            <a:endParaRPr lang="en-US" altLang="ko-KR" sz="3200" b="1" smtClean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40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ex) Supervised Learning</a:t>
            </a:r>
          </a:p>
          <a:p>
            <a:r>
              <a:rPr lang="en-US" altLang="ko-KR" sz="240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Good Classification</a:t>
            </a:r>
          </a:p>
          <a:p>
            <a:endParaRPr lang="en-US" altLang="ko-KR" sz="240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40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this Case</a:t>
            </a:r>
          </a:p>
          <a:p>
            <a:r>
              <a:rPr lang="en-US" altLang="ko-KR" sz="240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Good Reconstruction</a:t>
            </a:r>
          </a:p>
          <a:p>
            <a:endParaRPr lang="en-US" altLang="ko-KR" sz="3200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/>
              <a:buChar char="à"/>
            </a:pPr>
            <a:r>
              <a:rPr lang="en-US" altLang="ko-KR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Switch to Reconstruction Error</a:t>
            </a:r>
          </a:p>
          <a:p>
            <a:r>
              <a:rPr lang="en-US" altLang="ko-KR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(MSE / Cross Entropy ... )</a:t>
            </a:r>
            <a:endParaRPr lang="en-US" altLang="ko-KR" sz="3200" b="1" smtClean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67744" y="1384521"/>
            <a:ext cx="2088232" cy="5760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22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4785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VAE: Maximize ELBO?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2195736" y="1422485"/>
                <a:ext cx="5148974" cy="500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begChr m:val="["/>
                          <m:endChr m:val="|"/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)]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1422485"/>
                <a:ext cx="5148974" cy="500137"/>
              </a:xfrm>
              <a:prstGeom prst="rect">
                <a:avLst/>
              </a:prstGeom>
              <a:blipFill rotWithShape="1">
                <a:blip r:embed="rId2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355976" y="2116252"/>
            <a:ext cx="44644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Minimize KL-Divergence</a:t>
            </a:r>
          </a:p>
          <a:p>
            <a:r>
              <a:rPr lang="en-US" altLang="ko-KR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Good Approximation</a:t>
            </a:r>
          </a:p>
          <a:p>
            <a:endParaRPr lang="en-US" altLang="ko-KR" sz="3200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Regularizer</a:t>
            </a:r>
            <a:endParaRPr lang="en-US" altLang="ko-KR" sz="3200" b="1" smtClean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44008" y="1390800"/>
            <a:ext cx="2592288" cy="5760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05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4229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Generative Models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1340768"/>
            <a:ext cx="823174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Discriminant Model</a:t>
            </a:r>
            <a:endParaRPr lang="en-US" altLang="ko-KR" sz="3200" b="1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ko-KR" altLang="en-US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한 </a:t>
            </a:r>
            <a:r>
              <a:rPr lang="en-US" altLang="ko-KR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ko-KR" altLang="en-US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가 다른 </a:t>
            </a:r>
            <a:r>
              <a:rPr lang="en-US" altLang="ko-KR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ko-KR" altLang="en-US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와 더 구분되도록</a:t>
            </a:r>
            <a:endParaRPr lang="en-US" altLang="ko-KR" sz="3200" smtClean="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ko-KR" altLang="en-US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의 </a:t>
            </a:r>
            <a:r>
              <a:rPr lang="en-US" altLang="ko-KR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</a:t>
            </a:r>
            <a:r>
              <a:rPr lang="ko-KR" altLang="en-US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를 학습한다</a:t>
            </a:r>
            <a:endParaRPr lang="en-US" altLang="ko-KR" sz="320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ko-KR" altLang="en-US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본질보다는 </a:t>
            </a:r>
            <a:r>
              <a:rPr lang="en-US" altLang="ko-KR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ko-KR" altLang="en-US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구분</a:t>
            </a:r>
            <a:r>
              <a:rPr lang="en-US" altLang="ko-KR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r>
              <a:rPr lang="ko-KR" altLang="en-US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에 초점</a:t>
            </a:r>
            <a:endParaRPr lang="en-US" altLang="ko-KR" sz="3200" smtClean="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320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Generative Model</a:t>
            </a:r>
          </a:p>
          <a:p>
            <a:pPr algn="ctr"/>
            <a:r>
              <a:rPr lang="en-US" altLang="ko-KR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ko-KR" altLang="en-US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과 비슷하도록 재</a:t>
            </a:r>
            <a:r>
              <a:rPr lang="en-US" altLang="ko-KR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ko-KR" altLang="en-US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생성해 내는 법을 학습</a:t>
            </a:r>
            <a:endParaRPr lang="en-US" altLang="ko-KR" sz="3200" smtClean="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Learning</a:t>
            </a:r>
            <a:r>
              <a:rPr lang="ko-KR" altLang="en-US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이 더 잘 된다</a:t>
            </a:r>
            <a:endParaRPr lang="en-US" altLang="ko-KR" sz="3200" smtClean="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ko-KR" altLang="en-US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그러면 구분하는것은 어렵지 않음</a:t>
            </a:r>
            <a:endParaRPr lang="en-US" altLang="ko-KR" sz="3200" smtClean="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20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5509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VAE: Regularization Term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323528" y="1196752"/>
                <a:ext cx="3413627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begChr m:val="["/>
                          <m:endChr m:val="|"/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)]</m:t>
                      </m:r>
                    </m:oMath>
                  </m:oMathPara>
                </a14:m>
                <a:endParaRPr lang="en-US" altLang="ko-KR" sz="240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</a:rPr>
                            <m:t>𝐾𝐿</m:t>
                          </m:r>
                        </m:sub>
                      </m:sSub>
                      <m:d>
                        <m:dPr>
                          <m:begChr m:val="["/>
                          <m:endChr m:val="|"/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ko-KR" altLang="en-US" sz="2400" b="0" i="1" smtClean="0">
                                  <a:latin typeface="Cambria Math"/>
                                </a:rPr>
                                <m:t>𝜇</m:t>
                              </m:r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l-GR" altLang="ko-KR" sz="2400" i="1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</m:d>
                          <m:r>
                            <a:rPr lang="en-US" altLang="ko-KR" sz="2400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/>
                          <a:ea typeface="Cambria Math"/>
                        </a:rPr>
                        <m:t>𝑁</m:t>
                      </m:r>
                      <m:r>
                        <a:rPr lang="en-US" altLang="ko-KR" sz="2400" b="0" i="1" smtClean="0">
                          <a:latin typeface="Cambria Math"/>
                          <a:ea typeface="Cambria Math"/>
                        </a:rPr>
                        <m:t>(0,1)]</m:t>
                      </m:r>
                    </m:oMath>
                  </m:oMathPara>
                </a14:m>
                <a:endParaRPr lang="en-US" altLang="ko-KR" sz="2400" b="0" smtClean="0">
                  <a:ea typeface="Cambria Math"/>
                </a:endParaRPr>
              </a:p>
              <a:p>
                <a:endParaRPr lang="en-US" altLang="ko-KR" sz="2400" smtClean="0"/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196752"/>
                <a:ext cx="3413627" cy="1569660"/>
              </a:xfrm>
              <a:prstGeom prst="rect">
                <a:avLst/>
              </a:prstGeom>
              <a:blipFill rotWithShape="1">
                <a:blip r:embed="rId2"/>
                <a:stretch>
                  <a:fillRect l="-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76872"/>
            <a:ext cx="5544616" cy="453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475656" y="3068960"/>
            <a:ext cx="1656184" cy="5040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99964" y="6237312"/>
            <a:ext cx="2251388" cy="5040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228707"/>
            <a:ext cx="21812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오른쪽 화살표 9"/>
          <p:cNvSpPr/>
          <p:nvPr/>
        </p:nvSpPr>
        <p:spPr>
          <a:xfrm>
            <a:off x="4860032" y="1628800"/>
            <a:ext cx="2098950" cy="432048"/>
          </a:xfrm>
          <a:prstGeom prst="right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6960761" y="1901063"/>
            <a:ext cx="489402" cy="2327644"/>
          </a:xfrm>
          <a:prstGeom prst="down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27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4153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VAE: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1475656" y="1400192"/>
                <a:ext cx="6237413" cy="6260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ko-KR" altLang="en-US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ko-KR" altLang="en-US" sz="2400" i="1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rgbClr val="0B506F"/>
                                              </a:solidFill>
                                              <a:latin typeface="Cambria Math"/>
                                              <a:cs typeface="Calibri" panose="020F0502020204030204" pitchFamily="34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𝐾𝐿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ko-KR" altLang="en-US" sz="2400" i="1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)]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400192"/>
                <a:ext cx="6237413" cy="626069"/>
              </a:xfrm>
              <a:prstGeom prst="rect">
                <a:avLst/>
              </a:prstGeom>
              <a:blipFill rotWithShape="1">
                <a:blip r:embed="rId3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1746916" y="3782174"/>
                <a:ext cx="5694892" cy="6260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m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𝑖𝑛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ko-KR" altLang="en-US" sz="2400" b="0" i="1" smtClean="0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𝑅𝑒𝑐𝑜𝑛𝐿𝑜𝑠𝑠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𝐾𝐿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ko-KR" altLang="en-US" sz="2400" i="1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rgbClr val="0B506F"/>
                                          </a:solidFill>
                                          <a:latin typeface="Cambria Math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ko-KR" sz="2400" i="1">
                                      <a:solidFill>
                                        <a:srgbClr val="0B506F"/>
                                      </a:solidFill>
                                      <a:latin typeface="Cambria Math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lang="en-US" altLang="ko-KR" sz="2400" i="1">
                                  <a:solidFill>
                                    <a:srgbClr val="0B506F"/>
                                  </a:solidFill>
                                  <a:latin typeface="Cambria Math"/>
                                  <a:cs typeface="Calibri" panose="020F0502020204030204" pitchFamily="34" charset="0"/>
                                </a:rPr>
                                <m:t>)]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916" y="3782174"/>
                <a:ext cx="5694892" cy="626069"/>
              </a:xfrm>
              <a:prstGeom prst="rect">
                <a:avLst/>
              </a:prstGeom>
              <a:blipFill rotWithShape="1">
                <a:blip r:embed="rId4"/>
                <a:stretch>
                  <a:fillRect b="-29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293096"/>
            <a:ext cx="3247997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907704" y="4293096"/>
            <a:ext cx="3312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Cross Entropy</a:t>
            </a:r>
          </a:p>
          <a:p>
            <a:pPr algn="ctr"/>
            <a:r>
              <a:rPr lang="en-US" altLang="ko-KR" sz="320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MNIST Example</a:t>
            </a:r>
            <a:endParaRPr lang="en-US" altLang="ko-KR" sz="3200" smtClean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4218208" y="2061445"/>
            <a:ext cx="752308" cy="1591795"/>
          </a:xfrm>
          <a:prstGeom prst="down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72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53494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VAE: Loss Function Code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22" y="2060848"/>
            <a:ext cx="7670418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267744" y="3194974"/>
            <a:ext cx="2160240" cy="2520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03848" y="3468978"/>
            <a:ext cx="4536504" cy="2520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87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직선 연결선 53"/>
          <p:cNvCxnSpPr>
            <a:stCxn id="19" idx="6"/>
            <a:endCxn id="36" idx="2"/>
          </p:cNvCxnSpPr>
          <p:nvPr/>
        </p:nvCxnSpPr>
        <p:spPr>
          <a:xfrm flipV="1">
            <a:off x="2694511" y="2952843"/>
            <a:ext cx="550622" cy="745242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96752" y="188640"/>
            <a:ext cx="67532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VAE: Re-parameterization Trick</a:t>
            </a:r>
          </a:p>
        </p:txBody>
      </p:sp>
      <p:sp>
        <p:nvSpPr>
          <p:cNvPr id="9" name="타원 8"/>
          <p:cNvSpPr/>
          <p:nvPr/>
        </p:nvSpPr>
        <p:spPr>
          <a:xfrm>
            <a:off x="982162" y="1137028"/>
            <a:ext cx="504056" cy="504056"/>
          </a:xfrm>
          <a:prstGeom prst="ellipse">
            <a:avLst/>
          </a:prstGeom>
          <a:noFill/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82162" y="1703546"/>
            <a:ext cx="504056" cy="504056"/>
          </a:xfrm>
          <a:prstGeom prst="ellipse">
            <a:avLst/>
          </a:prstGeom>
          <a:noFill/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82162" y="2293929"/>
            <a:ext cx="504056" cy="504056"/>
          </a:xfrm>
          <a:prstGeom prst="ellipse">
            <a:avLst/>
          </a:prstGeom>
          <a:noFill/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82162" y="3950113"/>
            <a:ext cx="504056" cy="504056"/>
          </a:xfrm>
          <a:prstGeom prst="ellipse">
            <a:avLst/>
          </a:prstGeom>
          <a:noFill/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196728" y="3045242"/>
            <a:ext cx="74924" cy="74924"/>
          </a:xfrm>
          <a:prstGeom prst="ellipse">
            <a:avLst/>
          </a:prstGeom>
          <a:solidFill>
            <a:srgbClr val="27ADE9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196728" y="3327572"/>
            <a:ext cx="74924" cy="74924"/>
          </a:xfrm>
          <a:prstGeom prst="ellipse">
            <a:avLst/>
          </a:prstGeom>
          <a:solidFill>
            <a:srgbClr val="27ADE9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96728" y="3590073"/>
            <a:ext cx="74924" cy="74924"/>
          </a:xfrm>
          <a:prstGeom prst="ellipse">
            <a:avLst/>
          </a:prstGeom>
          <a:solidFill>
            <a:srgbClr val="27ADE9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165013" y="1451518"/>
            <a:ext cx="504056" cy="504056"/>
          </a:xfrm>
          <a:prstGeom prst="ellipse">
            <a:avLst/>
          </a:prstGeom>
          <a:noFill/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165013" y="2090479"/>
            <a:ext cx="504056" cy="504056"/>
          </a:xfrm>
          <a:prstGeom prst="ellipse">
            <a:avLst/>
          </a:prstGeom>
          <a:noFill/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190455" y="3446057"/>
            <a:ext cx="504056" cy="504056"/>
          </a:xfrm>
          <a:prstGeom prst="ellipse">
            <a:avLst/>
          </a:prstGeom>
          <a:noFill/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9" idx="6"/>
            <a:endCxn id="17" idx="2"/>
          </p:cNvCxnSpPr>
          <p:nvPr/>
        </p:nvCxnSpPr>
        <p:spPr>
          <a:xfrm>
            <a:off x="1486218" y="1389056"/>
            <a:ext cx="678795" cy="314490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9" idx="6"/>
            <a:endCxn id="18" idx="2"/>
          </p:cNvCxnSpPr>
          <p:nvPr/>
        </p:nvCxnSpPr>
        <p:spPr>
          <a:xfrm>
            <a:off x="1486218" y="1389056"/>
            <a:ext cx="678795" cy="953451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9" idx="6"/>
            <a:endCxn id="19" idx="2"/>
          </p:cNvCxnSpPr>
          <p:nvPr/>
        </p:nvCxnSpPr>
        <p:spPr>
          <a:xfrm>
            <a:off x="1486218" y="1389056"/>
            <a:ext cx="704237" cy="2309029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11" idx="6"/>
            <a:endCxn id="17" idx="2"/>
          </p:cNvCxnSpPr>
          <p:nvPr/>
        </p:nvCxnSpPr>
        <p:spPr>
          <a:xfrm flipV="1">
            <a:off x="1486218" y="1703546"/>
            <a:ext cx="678795" cy="252028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12" idx="6"/>
            <a:endCxn id="17" idx="2"/>
          </p:cNvCxnSpPr>
          <p:nvPr/>
        </p:nvCxnSpPr>
        <p:spPr>
          <a:xfrm flipV="1">
            <a:off x="1486218" y="1703546"/>
            <a:ext cx="678795" cy="842411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11" idx="6"/>
            <a:endCxn id="18" idx="2"/>
          </p:cNvCxnSpPr>
          <p:nvPr/>
        </p:nvCxnSpPr>
        <p:spPr>
          <a:xfrm>
            <a:off x="1486218" y="1955574"/>
            <a:ext cx="678795" cy="386933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1" idx="6"/>
            <a:endCxn id="19" idx="2"/>
          </p:cNvCxnSpPr>
          <p:nvPr/>
        </p:nvCxnSpPr>
        <p:spPr>
          <a:xfrm>
            <a:off x="1486218" y="1955574"/>
            <a:ext cx="704237" cy="1742511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2" idx="6"/>
            <a:endCxn id="18" idx="2"/>
          </p:cNvCxnSpPr>
          <p:nvPr/>
        </p:nvCxnSpPr>
        <p:spPr>
          <a:xfrm flipV="1">
            <a:off x="1486218" y="2342507"/>
            <a:ext cx="678795" cy="203450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12" idx="6"/>
            <a:endCxn id="19" idx="2"/>
          </p:cNvCxnSpPr>
          <p:nvPr/>
        </p:nvCxnSpPr>
        <p:spPr>
          <a:xfrm>
            <a:off x="1486218" y="2545957"/>
            <a:ext cx="704237" cy="1152128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13" idx="6"/>
            <a:endCxn id="17" idx="2"/>
          </p:cNvCxnSpPr>
          <p:nvPr/>
        </p:nvCxnSpPr>
        <p:spPr>
          <a:xfrm flipV="1">
            <a:off x="1486218" y="1703546"/>
            <a:ext cx="678795" cy="2498595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3" idx="6"/>
            <a:endCxn id="18" idx="2"/>
          </p:cNvCxnSpPr>
          <p:nvPr/>
        </p:nvCxnSpPr>
        <p:spPr>
          <a:xfrm flipV="1">
            <a:off x="1486218" y="2342507"/>
            <a:ext cx="678795" cy="1859634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13" idx="6"/>
            <a:endCxn id="19" idx="2"/>
          </p:cNvCxnSpPr>
          <p:nvPr/>
        </p:nvCxnSpPr>
        <p:spPr>
          <a:xfrm flipV="1">
            <a:off x="1486218" y="3698085"/>
            <a:ext cx="704237" cy="504056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3245133" y="1955574"/>
            <a:ext cx="504056" cy="504056"/>
          </a:xfrm>
          <a:prstGeom prst="ellipse">
            <a:avLst/>
          </a:prstGeom>
          <a:noFill/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245133" y="2700815"/>
            <a:ext cx="504056" cy="504056"/>
          </a:xfrm>
          <a:prstGeom prst="ellipse">
            <a:avLst/>
          </a:prstGeom>
          <a:noFill/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/>
          <p:cNvCxnSpPr>
            <a:stCxn id="17" idx="6"/>
            <a:endCxn id="35" idx="2"/>
          </p:cNvCxnSpPr>
          <p:nvPr/>
        </p:nvCxnSpPr>
        <p:spPr>
          <a:xfrm>
            <a:off x="2669069" y="1703546"/>
            <a:ext cx="576064" cy="504056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stCxn id="17" idx="6"/>
            <a:endCxn id="36" idx="2"/>
          </p:cNvCxnSpPr>
          <p:nvPr/>
        </p:nvCxnSpPr>
        <p:spPr>
          <a:xfrm>
            <a:off x="2669069" y="1703546"/>
            <a:ext cx="576064" cy="1249297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18" idx="6"/>
            <a:endCxn id="35" idx="2"/>
          </p:cNvCxnSpPr>
          <p:nvPr/>
        </p:nvCxnSpPr>
        <p:spPr>
          <a:xfrm flipV="1">
            <a:off x="2669069" y="2207602"/>
            <a:ext cx="576064" cy="134905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18" idx="6"/>
            <a:endCxn id="36" idx="2"/>
          </p:cNvCxnSpPr>
          <p:nvPr/>
        </p:nvCxnSpPr>
        <p:spPr>
          <a:xfrm>
            <a:off x="2669069" y="2342507"/>
            <a:ext cx="576064" cy="610336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19" idx="6"/>
            <a:endCxn id="35" idx="2"/>
          </p:cNvCxnSpPr>
          <p:nvPr/>
        </p:nvCxnSpPr>
        <p:spPr>
          <a:xfrm flipV="1">
            <a:off x="2694511" y="2207602"/>
            <a:ext cx="550622" cy="1490483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/>
          <p:cNvSpPr/>
          <p:nvPr/>
        </p:nvSpPr>
        <p:spPr>
          <a:xfrm>
            <a:off x="2381037" y="2821945"/>
            <a:ext cx="74924" cy="74924"/>
          </a:xfrm>
          <a:prstGeom prst="ellipse">
            <a:avLst/>
          </a:prstGeom>
          <a:solidFill>
            <a:srgbClr val="27ADE9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2381037" y="3104275"/>
            <a:ext cx="74924" cy="74924"/>
          </a:xfrm>
          <a:prstGeom prst="ellipse">
            <a:avLst/>
          </a:prstGeom>
          <a:solidFill>
            <a:srgbClr val="27ADE9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/>
              <p:cNvSpPr/>
              <p:nvPr/>
            </p:nvSpPr>
            <p:spPr>
              <a:xfrm>
                <a:off x="2165013" y="4917259"/>
                <a:ext cx="3098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400" b="0" i="1">
                              <a:latin typeface="Cambria Math"/>
                            </a:rPr>
                            <m:t>𝐾𝐿</m:t>
                          </m:r>
                        </m:sub>
                      </m:sSub>
                      <m:d>
                        <m:dPr>
                          <m:begChr m:val="["/>
                          <m:endChr m:val="|"/>
                          <m:ctrlPr>
                            <a:rPr lang="en-US" altLang="ko-KR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400" b="0" i="1">
                              <a:latin typeface="Cambria Math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ko-KR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ko-KR" altLang="en-US" sz="2400" b="0" i="1">
                                  <a:latin typeface="Cambria Math"/>
                                </a:rPr>
                                <m:t>𝜇</m:t>
                              </m:r>
                              <m:r>
                                <a:rPr lang="en-US" altLang="ko-KR" sz="2400" b="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l-GR" altLang="ko-KR" sz="2400" b="0" i="1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</m:d>
                          <m:r>
                            <a:rPr lang="en-US" altLang="ko-KR" sz="2400" b="0" i="1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ko-KR" sz="2400" b="0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altLang="ko-KR" sz="2400" b="0" i="1">
                          <a:latin typeface="Cambria Math"/>
                          <a:ea typeface="Cambria Math"/>
                        </a:rPr>
                        <m:t>𝑁</m:t>
                      </m:r>
                      <m:r>
                        <a:rPr lang="en-US" altLang="ko-KR" sz="2400" b="0" i="1">
                          <a:latin typeface="Cambria Math"/>
                          <a:ea typeface="Cambria Math"/>
                        </a:rPr>
                        <m:t>(0,1)]</m:t>
                      </m:r>
                    </m:oMath>
                  </m:oMathPara>
                </a14:m>
                <a:endParaRPr lang="en-US" altLang="ko-KR" sz="2400">
                  <a:ea typeface="Cambria Math"/>
                </a:endParaRPr>
              </a:p>
            </p:txBody>
          </p:sp>
        </mc:Choice>
        <mc:Fallback xmlns="">
          <p:sp>
            <p:nvSpPr>
              <p:cNvPr id="69" name="직사각형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013" y="4917259"/>
                <a:ext cx="3098925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393" b="-2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직사각형 72"/>
              <p:cNvSpPr/>
              <p:nvPr/>
            </p:nvSpPr>
            <p:spPr>
              <a:xfrm>
                <a:off x="3259423" y="2678202"/>
                <a:ext cx="4892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1" i="1">
                          <a:latin typeface="Cambria Math"/>
                        </a:rPr>
                        <m:t>𝝁</m:t>
                      </m:r>
                    </m:oMath>
                  </m:oMathPara>
                </a14:m>
                <a:endParaRPr lang="ko-KR" altLang="en-US" sz="2400" b="1"/>
              </a:p>
            </p:txBody>
          </p:sp>
        </mc:Choice>
        <mc:Fallback xmlns="">
          <p:sp>
            <p:nvSpPr>
              <p:cNvPr id="73" name="직사각형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423" y="2678202"/>
                <a:ext cx="489236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직사각형 73"/>
              <p:cNvSpPr/>
              <p:nvPr/>
            </p:nvSpPr>
            <p:spPr>
              <a:xfrm>
                <a:off x="3259423" y="1934036"/>
                <a:ext cx="4876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ko-KR" sz="2400" b="1" i="1">
                          <a:latin typeface="Cambria Math"/>
                          <a:ea typeface="Cambria Math"/>
                        </a:rPr>
                        <m:t>𝝈</m:t>
                      </m:r>
                    </m:oMath>
                  </m:oMathPara>
                </a14:m>
                <a:endParaRPr lang="ko-KR" altLang="en-US" sz="2400" b="1"/>
              </a:p>
            </p:txBody>
          </p:sp>
        </mc:Choice>
        <mc:Fallback xmlns="">
          <p:sp>
            <p:nvSpPr>
              <p:cNvPr id="74" name="직사각형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423" y="1934036"/>
                <a:ext cx="487633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아래쪽 화살표 75"/>
          <p:cNvSpPr/>
          <p:nvPr/>
        </p:nvSpPr>
        <p:spPr>
          <a:xfrm>
            <a:off x="3305644" y="3325464"/>
            <a:ext cx="383034" cy="1591795"/>
          </a:xfrm>
          <a:prstGeom prst="down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/>
              <p:cNvSpPr/>
              <p:nvPr/>
            </p:nvSpPr>
            <p:spPr>
              <a:xfrm>
                <a:off x="4253245" y="1985353"/>
                <a:ext cx="1030796" cy="1154514"/>
              </a:xfrm>
              <a:prstGeom prst="rect">
                <a:avLst/>
              </a:prstGeom>
              <a:noFill/>
              <a:ln>
                <a:solidFill>
                  <a:srgbClr val="27AD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smtClean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Sample</a:t>
                </a:r>
              </a:p>
              <a:p>
                <a:pPr algn="ctr"/>
                <a:r>
                  <a:rPr lang="en-US" altLang="ko-KR" b="1" smtClean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𝑵</m:t>
                      </m:r>
                      <m:d>
                        <m:dPr>
                          <m:ctrlPr>
                            <a:rPr lang="en-US" altLang="ko-KR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ko-KR" altLang="en-US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𝝁</m:t>
                          </m:r>
                          <m:r>
                            <a:rPr lang="en-US" altLang="ko-KR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l-GR" altLang="ko-KR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𝝈</m:t>
                          </m:r>
                        </m:e>
                      </m:d>
                    </m:oMath>
                  </m:oMathPara>
                </a14:m>
                <a:endParaRPr lang="ko-KR" altLang="en-US" b="1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5" name="직사각형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245" y="1985353"/>
                <a:ext cx="1030796" cy="115451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rgbClr val="27ADE9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오른쪽 화살표 78"/>
          <p:cNvSpPr/>
          <p:nvPr/>
        </p:nvSpPr>
        <p:spPr>
          <a:xfrm>
            <a:off x="3822678" y="2100981"/>
            <a:ext cx="360040" cy="933810"/>
          </a:xfrm>
          <a:prstGeom prst="right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오른쪽 화살표 79"/>
          <p:cNvSpPr/>
          <p:nvPr/>
        </p:nvSpPr>
        <p:spPr>
          <a:xfrm>
            <a:off x="5405373" y="2100981"/>
            <a:ext cx="360040" cy="933810"/>
          </a:xfrm>
          <a:prstGeom prst="right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/>
          <p:cNvGrpSpPr/>
          <p:nvPr/>
        </p:nvGrpSpPr>
        <p:grpSpPr>
          <a:xfrm flipH="1">
            <a:off x="5909429" y="1168258"/>
            <a:ext cx="2262971" cy="3317141"/>
            <a:chOff x="-3405045" y="2410217"/>
            <a:chExt cx="2262971" cy="3317141"/>
          </a:xfrm>
        </p:grpSpPr>
        <p:cxnSp>
          <p:nvCxnSpPr>
            <p:cNvPr id="81" name="직선 연결선 80"/>
            <p:cNvCxnSpPr>
              <a:stCxn id="91" idx="6"/>
            </p:cNvCxnSpPr>
            <p:nvPr/>
          </p:nvCxnSpPr>
          <p:spPr>
            <a:xfrm flipV="1">
              <a:off x="-1692696" y="4226032"/>
              <a:ext cx="550622" cy="745242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타원 81"/>
            <p:cNvSpPr/>
            <p:nvPr/>
          </p:nvSpPr>
          <p:spPr>
            <a:xfrm>
              <a:off x="-3405045" y="2410217"/>
              <a:ext cx="504056" cy="504056"/>
            </a:xfrm>
            <a:prstGeom prst="ellipse">
              <a:avLst/>
            </a:prstGeom>
            <a:noFill/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>
              <a:off x="-3405045" y="2976735"/>
              <a:ext cx="504056" cy="504056"/>
            </a:xfrm>
            <a:prstGeom prst="ellipse">
              <a:avLst/>
            </a:prstGeom>
            <a:noFill/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/>
            <p:cNvSpPr/>
            <p:nvPr/>
          </p:nvSpPr>
          <p:spPr>
            <a:xfrm>
              <a:off x="-3405045" y="3567118"/>
              <a:ext cx="504056" cy="504056"/>
            </a:xfrm>
            <a:prstGeom prst="ellipse">
              <a:avLst/>
            </a:prstGeom>
            <a:noFill/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/>
            <p:cNvSpPr/>
            <p:nvPr/>
          </p:nvSpPr>
          <p:spPr>
            <a:xfrm>
              <a:off x="-3405045" y="5223302"/>
              <a:ext cx="504056" cy="504056"/>
            </a:xfrm>
            <a:prstGeom prst="ellipse">
              <a:avLst/>
            </a:prstGeom>
            <a:noFill/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/>
            <p:cNvSpPr/>
            <p:nvPr/>
          </p:nvSpPr>
          <p:spPr>
            <a:xfrm>
              <a:off x="-3190479" y="4318431"/>
              <a:ext cx="74924" cy="74924"/>
            </a:xfrm>
            <a:prstGeom prst="ellipse">
              <a:avLst/>
            </a:prstGeom>
            <a:solidFill>
              <a:srgbClr val="27ADE9"/>
            </a:solidFill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/>
            <p:cNvSpPr/>
            <p:nvPr/>
          </p:nvSpPr>
          <p:spPr>
            <a:xfrm>
              <a:off x="-3190479" y="4600761"/>
              <a:ext cx="74924" cy="74924"/>
            </a:xfrm>
            <a:prstGeom prst="ellipse">
              <a:avLst/>
            </a:prstGeom>
            <a:solidFill>
              <a:srgbClr val="27ADE9"/>
            </a:solidFill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-3190479" y="4863262"/>
              <a:ext cx="74924" cy="74924"/>
            </a:xfrm>
            <a:prstGeom prst="ellipse">
              <a:avLst/>
            </a:prstGeom>
            <a:solidFill>
              <a:srgbClr val="27ADE9"/>
            </a:solidFill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/>
          </p:nvSpPr>
          <p:spPr>
            <a:xfrm>
              <a:off x="-2222194" y="2724707"/>
              <a:ext cx="504056" cy="504056"/>
            </a:xfrm>
            <a:prstGeom prst="ellipse">
              <a:avLst/>
            </a:prstGeom>
            <a:noFill/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-2222194" y="3363668"/>
              <a:ext cx="504056" cy="504056"/>
            </a:xfrm>
            <a:prstGeom prst="ellipse">
              <a:avLst/>
            </a:prstGeom>
            <a:noFill/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-2196752" y="4719246"/>
              <a:ext cx="504056" cy="504056"/>
            </a:xfrm>
            <a:prstGeom prst="ellipse">
              <a:avLst/>
            </a:prstGeom>
            <a:noFill/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2" name="직선 연결선 91"/>
            <p:cNvCxnSpPr>
              <a:stCxn id="82" idx="6"/>
              <a:endCxn id="89" idx="2"/>
            </p:cNvCxnSpPr>
            <p:nvPr/>
          </p:nvCxnSpPr>
          <p:spPr>
            <a:xfrm>
              <a:off x="-2900989" y="2662245"/>
              <a:ext cx="678795" cy="314490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stCxn id="82" idx="6"/>
              <a:endCxn id="90" idx="2"/>
            </p:cNvCxnSpPr>
            <p:nvPr/>
          </p:nvCxnSpPr>
          <p:spPr>
            <a:xfrm>
              <a:off x="-2900989" y="2662245"/>
              <a:ext cx="678795" cy="953451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stCxn id="82" idx="6"/>
              <a:endCxn id="91" idx="2"/>
            </p:cNvCxnSpPr>
            <p:nvPr/>
          </p:nvCxnSpPr>
          <p:spPr>
            <a:xfrm>
              <a:off x="-2900989" y="2662245"/>
              <a:ext cx="704237" cy="2309029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>
              <a:stCxn id="83" idx="6"/>
              <a:endCxn id="89" idx="2"/>
            </p:cNvCxnSpPr>
            <p:nvPr/>
          </p:nvCxnSpPr>
          <p:spPr>
            <a:xfrm flipV="1">
              <a:off x="-2900989" y="2976735"/>
              <a:ext cx="678795" cy="252028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>
              <a:stCxn id="84" idx="6"/>
              <a:endCxn id="89" idx="2"/>
            </p:cNvCxnSpPr>
            <p:nvPr/>
          </p:nvCxnSpPr>
          <p:spPr>
            <a:xfrm flipV="1">
              <a:off x="-2900989" y="2976735"/>
              <a:ext cx="678795" cy="842411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>
              <a:stCxn id="83" idx="6"/>
              <a:endCxn id="90" idx="2"/>
            </p:cNvCxnSpPr>
            <p:nvPr/>
          </p:nvCxnSpPr>
          <p:spPr>
            <a:xfrm>
              <a:off x="-2900989" y="3228763"/>
              <a:ext cx="678795" cy="386933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>
              <a:stCxn id="83" idx="6"/>
              <a:endCxn id="91" idx="2"/>
            </p:cNvCxnSpPr>
            <p:nvPr/>
          </p:nvCxnSpPr>
          <p:spPr>
            <a:xfrm>
              <a:off x="-2900989" y="3228763"/>
              <a:ext cx="704237" cy="1742511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>
              <a:stCxn id="84" idx="6"/>
              <a:endCxn id="90" idx="2"/>
            </p:cNvCxnSpPr>
            <p:nvPr/>
          </p:nvCxnSpPr>
          <p:spPr>
            <a:xfrm flipV="1">
              <a:off x="-2900989" y="3615696"/>
              <a:ext cx="678795" cy="203450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>
              <a:stCxn id="84" idx="6"/>
              <a:endCxn id="91" idx="2"/>
            </p:cNvCxnSpPr>
            <p:nvPr/>
          </p:nvCxnSpPr>
          <p:spPr>
            <a:xfrm>
              <a:off x="-2900989" y="3819146"/>
              <a:ext cx="704237" cy="1152128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>
              <a:stCxn id="85" idx="6"/>
              <a:endCxn id="89" idx="2"/>
            </p:cNvCxnSpPr>
            <p:nvPr/>
          </p:nvCxnSpPr>
          <p:spPr>
            <a:xfrm flipV="1">
              <a:off x="-2900989" y="2976735"/>
              <a:ext cx="678795" cy="2498595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>
              <a:stCxn id="85" idx="6"/>
              <a:endCxn id="90" idx="2"/>
            </p:cNvCxnSpPr>
            <p:nvPr/>
          </p:nvCxnSpPr>
          <p:spPr>
            <a:xfrm flipV="1">
              <a:off x="-2900989" y="3615696"/>
              <a:ext cx="678795" cy="1859634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>
              <a:stCxn id="85" idx="6"/>
              <a:endCxn id="91" idx="2"/>
            </p:cNvCxnSpPr>
            <p:nvPr/>
          </p:nvCxnSpPr>
          <p:spPr>
            <a:xfrm flipV="1">
              <a:off x="-2900989" y="4971274"/>
              <a:ext cx="704237" cy="504056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>
              <a:stCxn id="89" idx="6"/>
            </p:cNvCxnSpPr>
            <p:nvPr/>
          </p:nvCxnSpPr>
          <p:spPr>
            <a:xfrm>
              <a:off x="-1718138" y="2976735"/>
              <a:ext cx="576064" cy="504056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>
              <a:stCxn id="89" idx="6"/>
            </p:cNvCxnSpPr>
            <p:nvPr/>
          </p:nvCxnSpPr>
          <p:spPr>
            <a:xfrm>
              <a:off x="-1718138" y="2976735"/>
              <a:ext cx="576064" cy="1249297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>
              <a:stCxn id="90" idx="6"/>
            </p:cNvCxnSpPr>
            <p:nvPr/>
          </p:nvCxnSpPr>
          <p:spPr>
            <a:xfrm flipV="1">
              <a:off x="-1718138" y="3480791"/>
              <a:ext cx="576064" cy="134905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>
              <a:stCxn id="90" idx="6"/>
            </p:cNvCxnSpPr>
            <p:nvPr/>
          </p:nvCxnSpPr>
          <p:spPr>
            <a:xfrm>
              <a:off x="-1718138" y="3615696"/>
              <a:ext cx="576064" cy="610336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>
              <a:stCxn id="91" idx="6"/>
            </p:cNvCxnSpPr>
            <p:nvPr/>
          </p:nvCxnSpPr>
          <p:spPr>
            <a:xfrm flipV="1">
              <a:off x="-1692696" y="3480791"/>
              <a:ext cx="550622" cy="1490483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타원 110"/>
            <p:cNvSpPr/>
            <p:nvPr/>
          </p:nvSpPr>
          <p:spPr>
            <a:xfrm>
              <a:off x="-2006170" y="4095134"/>
              <a:ext cx="74924" cy="74924"/>
            </a:xfrm>
            <a:prstGeom prst="ellipse">
              <a:avLst/>
            </a:prstGeom>
            <a:solidFill>
              <a:srgbClr val="27ADE9"/>
            </a:solidFill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타원 111"/>
            <p:cNvSpPr/>
            <p:nvPr/>
          </p:nvSpPr>
          <p:spPr>
            <a:xfrm>
              <a:off x="-2006170" y="4377464"/>
              <a:ext cx="74924" cy="74924"/>
            </a:xfrm>
            <a:prstGeom prst="ellipse">
              <a:avLst/>
            </a:prstGeom>
            <a:solidFill>
              <a:srgbClr val="27ADE9"/>
            </a:solidFill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5" name="위로 굽은 화살표 114"/>
          <p:cNvSpPr/>
          <p:nvPr/>
        </p:nvSpPr>
        <p:spPr>
          <a:xfrm rot="5400000">
            <a:off x="1231298" y="4578488"/>
            <a:ext cx="2010943" cy="2160240"/>
          </a:xfrm>
          <a:prstGeom prst="bentUpArrow">
            <a:avLst>
              <a:gd name="adj1" fmla="val 9211"/>
              <a:gd name="adj2" fmla="val 12369"/>
              <a:gd name="adj3" fmla="val 24369"/>
            </a:avLst>
          </a:prstGeom>
          <a:solidFill>
            <a:srgbClr val="27ADE9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위로 굽은 화살표 116"/>
          <p:cNvSpPr/>
          <p:nvPr/>
        </p:nvSpPr>
        <p:spPr>
          <a:xfrm rot="16200000" flipH="1">
            <a:off x="5984078" y="4567524"/>
            <a:ext cx="2010943" cy="2160240"/>
          </a:xfrm>
          <a:prstGeom prst="bentUpArrow">
            <a:avLst>
              <a:gd name="adj1" fmla="val 9211"/>
              <a:gd name="adj2" fmla="val 12369"/>
              <a:gd name="adj3" fmla="val 24369"/>
            </a:avLst>
          </a:prstGeom>
          <a:solidFill>
            <a:srgbClr val="27ADE9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직사각형 115"/>
              <p:cNvSpPr/>
              <p:nvPr/>
            </p:nvSpPr>
            <p:spPr>
              <a:xfrm>
                <a:off x="3464792" y="6084585"/>
                <a:ext cx="225933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𝑅𝑒𝑐𝑜𝑛𝐿𝑜𝑠𝑠</m:t>
                      </m:r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116" name="직사각형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2" y="6084585"/>
                <a:ext cx="2259336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TextBox 118"/>
          <p:cNvSpPr txBox="1"/>
          <p:nvPr/>
        </p:nvSpPr>
        <p:spPr>
          <a:xfrm>
            <a:off x="78108" y="1594535"/>
            <a:ext cx="7200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</a:p>
          <a:p>
            <a:pPr algn="ct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</a:p>
          <a:p>
            <a:pPr algn="ct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</a:p>
          <a:p>
            <a:pPr algn="ct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</a:p>
          <a:p>
            <a:pPr algn="ct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8310388" y="1613364"/>
            <a:ext cx="7200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</a:p>
          <a:p>
            <a:pPr algn="ct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  <a:p>
            <a:pPr algn="ct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  <a:p>
            <a:pPr algn="ct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</a:p>
          <a:p>
            <a:pPr algn="ct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65181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직선 연결선 53"/>
          <p:cNvCxnSpPr>
            <a:stCxn id="19" idx="6"/>
            <a:endCxn id="36" idx="2"/>
          </p:cNvCxnSpPr>
          <p:nvPr/>
        </p:nvCxnSpPr>
        <p:spPr>
          <a:xfrm flipV="1">
            <a:off x="2694511" y="2952843"/>
            <a:ext cx="550622" cy="745242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96752" y="188640"/>
            <a:ext cx="67532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VAE: Re-parameterization Trick</a:t>
            </a:r>
          </a:p>
        </p:txBody>
      </p:sp>
      <p:sp>
        <p:nvSpPr>
          <p:cNvPr id="9" name="타원 8"/>
          <p:cNvSpPr/>
          <p:nvPr/>
        </p:nvSpPr>
        <p:spPr>
          <a:xfrm>
            <a:off x="982162" y="1137028"/>
            <a:ext cx="504056" cy="504056"/>
          </a:xfrm>
          <a:prstGeom prst="ellipse">
            <a:avLst/>
          </a:prstGeom>
          <a:noFill/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82162" y="1703546"/>
            <a:ext cx="504056" cy="504056"/>
          </a:xfrm>
          <a:prstGeom prst="ellipse">
            <a:avLst/>
          </a:prstGeom>
          <a:noFill/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82162" y="2293929"/>
            <a:ext cx="504056" cy="504056"/>
          </a:xfrm>
          <a:prstGeom prst="ellipse">
            <a:avLst/>
          </a:prstGeom>
          <a:noFill/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82162" y="3950113"/>
            <a:ext cx="504056" cy="504056"/>
          </a:xfrm>
          <a:prstGeom prst="ellipse">
            <a:avLst/>
          </a:prstGeom>
          <a:noFill/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196728" y="3045242"/>
            <a:ext cx="74924" cy="74924"/>
          </a:xfrm>
          <a:prstGeom prst="ellipse">
            <a:avLst/>
          </a:prstGeom>
          <a:solidFill>
            <a:srgbClr val="27ADE9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196728" y="3327572"/>
            <a:ext cx="74924" cy="74924"/>
          </a:xfrm>
          <a:prstGeom prst="ellipse">
            <a:avLst/>
          </a:prstGeom>
          <a:solidFill>
            <a:srgbClr val="27ADE9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96728" y="3590073"/>
            <a:ext cx="74924" cy="74924"/>
          </a:xfrm>
          <a:prstGeom prst="ellipse">
            <a:avLst/>
          </a:prstGeom>
          <a:solidFill>
            <a:srgbClr val="27ADE9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165013" y="1451518"/>
            <a:ext cx="504056" cy="504056"/>
          </a:xfrm>
          <a:prstGeom prst="ellipse">
            <a:avLst/>
          </a:prstGeom>
          <a:noFill/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165013" y="2090479"/>
            <a:ext cx="504056" cy="504056"/>
          </a:xfrm>
          <a:prstGeom prst="ellipse">
            <a:avLst/>
          </a:prstGeom>
          <a:noFill/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190455" y="3446057"/>
            <a:ext cx="504056" cy="504056"/>
          </a:xfrm>
          <a:prstGeom prst="ellipse">
            <a:avLst/>
          </a:prstGeom>
          <a:noFill/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9" idx="6"/>
            <a:endCxn id="17" idx="2"/>
          </p:cNvCxnSpPr>
          <p:nvPr/>
        </p:nvCxnSpPr>
        <p:spPr>
          <a:xfrm>
            <a:off x="1486218" y="1389056"/>
            <a:ext cx="678795" cy="314490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9" idx="6"/>
            <a:endCxn id="18" idx="2"/>
          </p:cNvCxnSpPr>
          <p:nvPr/>
        </p:nvCxnSpPr>
        <p:spPr>
          <a:xfrm>
            <a:off x="1486218" y="1389056"/>
            <a:ext cx="678795" cy="953451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9" idx="6"/>
            <a:endCxn id="19" idx="2"/>
          </p:cNvCxnSpPr>
          <p:nvPr/>
        </p:nvCxnSpPr>
        <p:spPr>
          <a:xfrm>
            <a:off x="1486218" y="1389056"/>
            <a:ext cx="704237" cy="2309029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11" idx="6"/>
            <a:endCxn id="17" idx="2"/>
          </p:cNvCxnSpPr>
          <p:nvPr/>
        </p:nvCxnSpPr>
        <p:spPr>
          <a:xfrm flipV="1">
            <a:off x="1486218" y="1703546"/>
            <a:ext cx="678795" cy="252028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12" idx="6"/>
            <a:endCxn id="17" idx="2"/>
          </p:cNvCxnSpPr>
          <p:nvPr/>
        </p:nvCxnSpPr>
        <p:spPr>
          <a:xfrm flipV="1">
            <a:off x="1486218" y="1703546"/>
            <a:ext cx="678795" cy="842411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11" idx="6"/>
            <a:endCxn id="18" idx="2"/>
          </p:cNvCxnSpPr>
          <p:nvPr/>
        </p:nvCxnSpPr>
        <p:spPr>
          <a:xfrm>
            <a:off x="1486218" y="1955574"/>
            <a:ext cx="678795" cy="386933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1" idx="6"/>
            <a:endCxn id="19" idx="2"/>
          </p:cNvCxnSpPr>
          <p:nvPr/>
        </p:nvCxnSpPr>
        <p:spPr>
          <a:xfrm>
            <a:off x="1486218" y="1955574"/>
            <a:ext cx="704237" cy="1742511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2" idx="6"/>
            <a:endCxn id="18" idx="2"/>
          </p:cNvCxnSpPr>
          <p:nvPr/>
        </p:nvCxnSpPr>
        <p:spPr>
          <a:xfrm flipV="1">
            <a:off x="1486218" y="2342507"/>
            <a:ext cx="678795" cy="203450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12" idx="6"/>
            <a:endCxn id="19" idx="2"/>
          </p:cNvCxnSpPr>
          <p:nvPr/>
        </p:nvCxnSpPr>
        <p:spPr>
          <a:xfrm>
            <a:off x="1486218" y="2545957"/>
            <a:ext cx="704237" cy="1152128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13" idx="6"/>
            <a:endCxn id="17" idx="2"/>
          </p:cNvCxnSpPr>
          <p:nvPr/>
        </p:nvCxnSpPr>
        <p:spPr>
          <a:xfrm flipV="1">
            <a:off x="1486218" y="1703546"/>
            <a:ext cx="678795" cy="2498595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3" idx="6"/>
            <a:endCxn id="18" idx="2"/>
          </p:cNvCxnSpPr>
          <p:nvPr/>
        </p:nvCxnSpPr>
        <p:spPr>
          <a:xfrm flipV="1">
            <a:off x="1486218" y="2342507"/>
            <a:ext cx="678795" cy="1859634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13" idx="6"/>
            <a:endCxn id="19" idx="2"/>
          </p:cNvCxnSpPr>
          <p:nvPr/>
        </p:nvCxnSpPr>
        <p:spPr>
          <a:xfrm flipV="1">
            <a:off x="1486218" y="3698085"/>
            <a:ext cx="704237" cy="504056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3245133" y="1955574"/>
            <a:ext cx="504056" cy="504056"/>
          </a:xfrm>
          <a:prstGeom prst="ellipse">
            <a:avLst/>
          </a:prstGeom>
          <a:noFill/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245133" y="2700815"/>
            <a:ext cx="504056" cy="504056"/>
          </a:xfrm>
          <a:prstGeom prst="ellipse">
            <a:avLst/>
          </a:prstGeom>
          <a:noFill/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/>
          <p:cNvCxnSpPr>
            <a:stCxn id="17" idx="6"/>
            <a:endCxn id="35" idx="2"/>
          </p:cNvCxnSpPr>
          <p:nvPr/>
        </p:nvCxnSpPr>
        <p:spPr>
          <a:xfrm>
            <a:off x="2669069" y="1703546"/>
            <a:ext cx="576064" cy="504056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stCxn id="17" idx="6"/>
            <a:endCxn id="36" idx="2"/>
          </p:cNvCxnSpPr>
          <p:nvPr/>
        </p:nvCxnSpPr>
        <p:spPr>
          <a:xfrm>
            <a:off x="2669069" y="1703546"/>
            <a:ext cx="576064" cy="1249297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18" idx="6"/>
            <a:endCxn id="35" idx="2"/>
          </p:cNvCxnSpPr>
          <p:nvPr/>
        </p:nvCxnSpPr>
        <p:spPr>
          <a:xfrm flipV="1">
            <a:off x="2669069" y="2207602"/>
            <a:ext cx="576064" cy="134905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18" idx="6"/>
            <a:endCxn id="36" idx="2"/>
          </p:cNvCxnSpPr>
          <p:nvPr/>
        </p:nvCxnSpPr>
        <p:spPr>
          <a:xfrm>
            <a:off x="2669069" y="2342507"/>
            <a:ext cx="576064" cy="610336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19" idx="6"/>
            <a:endCxn id="35" idx="2"/>
          </p:cNvCxnSpPr>
          <p:nvPr/>
        </p:nvCxnSpPr>
        <p:spPr>
          <a:xfrm flipV="1">
            <a:off x="2694511" y="2207602"/>
            <a:ext cx="550622" cy="1490483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/>
          <p:cNvSpPr/>
          <p:nvPr/>
        </p:nvSpPr>
        <p:spPr>
          <a:xfrm>
            <a:off x="2381037" y="2821945"/>
            <a:ext cx="74924" cy="74924"/>
          </a:xfrm>
          <a:prstGeom prst="ellipse">
            <a:avLst/>
          </a:prstGeom>
          <a:solidFill>
            <a:srgbClr val="27ADE9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2381037" y="3104275"/>
            <a:ext cx="74924" cy="74924"/>
          </a:xfrm>
          <a:prstGeom prst="ellipse">
            <a:avLst/>
          </a:prstGeom>
          <a:solidFill>
            <a:srgbClr val="27ADE9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/>
              <p:cNvSpPr/>
              <p:nvPr/>
            </p:nvSpPr>
            <p:spPr>
              <a:xfrm>
                <a:off x="2165013" y="4917259"/>
                <a:ext cx="3098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400" b="0" i="1">
                              <a:latin typeface="Cambria Math"/>
                            </a:rPr>
                            <m:t>𝐾𝐿</m:t>
                          </m:r>
                        </m:sub>
                      </m:sSub>
                      <m:d>
                        <m:dPr>
                          <m:begChr m:val="["/>
                          <m:endChr m:val="|"/>
                          <m:ctrlPr>
                            <a:rPr lang="en-US" altLang="ko-KR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400" b="0" i="1">
                              <a:latin typeface="Cambria Math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ko-KR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ko-KR" altLang="en-US" sz="2400" b="0" i="1">
                                  <a:latin typeface="Cambria Math"/>
                                </a:rPr>
                                <m:t>𝜇</m:t>
                              </m:r>
                              <m:r>
                                <a:rPr lang="en-US" altLang="ko-KR" sz="2400" b="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l-GR" altLang="ko-KR" sz="2400" b="0" i="1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</m:d>
                          <m:r>
                            <a:rPr lang="en-US" altLang="ko-KR" sz="2400" b="0" i="1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ko-KR" sz="2400" b="0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altLang="ko-KR" sz="2400" b="0" i="1">
                          <a:latin typeface="Cambria Math"/>
                          <a:ea typeface="Cambria Math"/>
                        </a:rPr>
                        <m:t>𝑁</m:t>
                      </m:r>
                      <m:r>
                        <a:rPr lang="en-US" altLang="ko-KR" sz="2400" b="0" i="1">
                          <a:latin typeface="Cambria Math"/>
                          <a:ea typeface="Cambria Math"/>
                        </a:rPr>
                        <m:t>(0,1)]</m:t>
                      </m:r>
                    </m:oMath>
                  </m:oMathPara>
                </a14:m>
                <a:endParaRPr lang="en-US" altLang="ko-KR" sz="2400">
                  <a:ea typeface="Cambria Math"/>
                </a:endParaRPr>
              </a:p>
            </p:txBody>
          </p:sp>
        </mc:Choice>
        <mc:Fallback xmlns="">
          <p:sp>
            <p:nvSpPr>
              <p:cNvPr id="69" name="직사각형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013" y="4917259"/>
                <a:ext cx="3098925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393" b="-2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직사각형 72"/>
              <p:cNvSpPr/>
              <p:nvPr/>
            </p:nvSpPr>
            <p:spPr>
              <a:xfrm>
                <a:off x="3259423" y="2678202"/>
                <a:ext cx="4892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1" i="1">
                          <a:latin typeface="Cambria Math"/>
                        </a:rPr>
                        <m:t>𝝁</m:t>
                      </m:r>
                    </m:oMath>
                  </m:oMathPara>
                </a14:m>
                <a:endParaRPr lang="ko-KR" altLang="en-US" sz="2400" b="1"/>
              </a:p>
            </p:txBody>
          </p:sp>
        </mc:Choice>
        <mc:Fallback xmlns="">
          <p:sp>
            <p:nvSpPr>
              <p:cNvPr id="73" name="직사각형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423" y="2678202"/>
                <a:ext cx="489236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직사각형 73"/>
              <p:cNvSpPr/>
              <p:nvPr/>
            </p:nvSpPr>
            <p:spPr>
              <a:xfrm>
                <a:off x="3259423" y="1934036"/>
                <a:ext cx="4876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ko-KR" sz="2400" b="1" i="1">
                          <a:latin typeface="Cambria Math"/>
                          <a:ea typeface="Cambria Math"/>
                        </a:rPr>
                        <m:t>𝝈</m:t>
                      </m:r>
                    </m:oMath>
                  </m:oMathPara>
                </a14:m>
                <a:endParaRPr lang="ko-KR" altLang="en-US" sz="2400" b="1"/>
              </a:p>
            </p:txBody>
          </p:sp>
        </mc:Choice>
        <mc:Fallback xmlns="">
          <p:sp>
            <p:nvSpPr>
              <p:cNvPr id="74" name="직사각형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423" y="1934036"/>
                <a:ext cx="487633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아래쪽 화살표 75"/>
          <p:cNvSpPr/>
          <p:nvPr/>
        </p:nvSpPr>
        <p:spPr>
          <a:xfrm>
            <a:off x="3305644" y="3325464"/>
            <a:ext cx="383034" cy="1591795"/>
          </a:xfrm>
          <a:prstGeom prst="down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/>
              <p:cNvSpPr/>
              <p:nvPr/>
            </p:nvSpPr>
            <p:spPr>
              <a:xfrm>
                <a:off x="4253245" y="1985353"/>
                <a:ext cx="1030796" cy="1154514"/>
              </a:xfrm>
              <a:prstGeom prst="rect">
                <a:avLst/>
              </a:prstGeom>
              <a:noFill/>
              <a:ln>
                <a:solidFill>
                  <a:srgbClr val="27AD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smtClean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Sample</a:t>
                </a:r>
              </a:p>
              <a:p>
                <a:pPr algn="ctr"/>
                <a:r>
                  <a:rPr lang="en-US" altLang="ko-KR" b="1" smtClean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𝑵</m:t>
                      </m:r>
                      <m:d>
                        <m:dPr>
                          <m:ctrlPr>
                            <a:rPr lang="en-US" altLang="ko-KR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ko-KR" altLang="en-US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𝝁</m:t>
                          </m:r>
                          <m:r>
                            <a:rPr lang="en-US" altLang="ko-KR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l-GR" altLang="ko-KR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𝝈</m:t>
                          </m:r>
                        </m:e>
                      </m:d>
                    </m:oMath>
                  </m:oMathPara>
                </a14:m>
                <a:endParaRPr lang="ko-KR" altLang="en-US" b="1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5" name="직사각형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245" y="1985353"/>
                <a:ext cx="1030796" cy="115451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rgbClr val="27ADE9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오른쪽 화살표 78"/>
          <p:cNvSpPr/>
          <p:nvPr/>
        </p:nvSpPr>
        <p:spPr>
          <a:xfrm>
            <a:off x="3822678" y="2100981"/>
            <a:ext cx="360040" cy="933810"/>
          </a:xfrm>
          <a:prstGeom prst="right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오른쪽 화살표 79"/>
          <p:cNvSpPr/>
          <p:nvPr/>
        </p:nvSpPr>
        <p:spPr>
          <a:xfrm>
            <a:off x="5405373" y="2100981"/>
            <a:ext cx="360040" cy="933810"/>
          </a:xfrm>
          <a:prstGeom prst="right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/>
          <p:cNvGrpSpPr/>
          <p:nvPr/>
        </p:nvGrpSpPr>
        <p:grpSpPr>
          <a:xfrm flipH="1">
            <a:off x="5909429" y="1168258"/>
            <a:ext cx="2262971" cy="3317141"/>
            <a:chOff x="-3405045" y="2410217"/>
            <a:chExt cx="2262971" cy="3317141"/>
          </a:xfrm>
        </p:grpSpPr>
        <p:cxnSp>
          <p:nvCxnSpPr>
            <p:cNvPr id="81" name="직선 연결선 80"/>
            <p:cNvCxnSpPr>
              <a:stCxn id="91" idx="6"/>
            </p:cNvCxnSpPr>
            <p:nvPr/>
          </p:nvCxnSpPr>
          <p:spPr>
            <a:xfrm flipV="1">
              <a:off x="-1692696" y="4226032"/>
              <a:ext cx="550622" cy="745242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타원 81"/>
            <p:cNvSpPr/>
            <p:nvPr/>
          </p:nvSpPr>
          <p:spPr>
            <a:xfrm>
              <a:off x="-3405045" y="2410217"/>
              <a:ext cx="504056" cy="504056"/>
            </a:xfrm>
            <a:prstGeom prst="ellipse">
              <a:avLst/>
            </a:prstGeom>
            <a:noFill/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>
              <a:off x="-3405045" y="2976735"/>
              <a:ext cx="504056" cy="504056"/>
            </a:xfrm>
            <a:prstGeom prst="ellipse">
              <a:avLst/>
            </a:prstGeom>
            <a:noFill/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/>
            <p:cNvSpPr/>
            <p:nvPr/>
          </p:nvSpPr>
          <p:spPr>
            <a:xfrm>
              <a:off x="-3405045" y="3567118"/>
              <a:ext cx="504056" cy="504056"/>
            </a:xfrm>
            <a:prstGeom prst="ellipse">
              <a:avLst/>
            </a:prstGeom>
            <a:noFill/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/>
            <p:cNvSpPr/>
            <p:nvPr/>
          </p:nvSpPr>
          <p:spPr>
            <a:xfrm>
              <a:off x="-3405045" y="5223302"/>
              <a:ext cx="504056" cy="504056"/>
            </a:xfrm>
            <a:prstGeom prst="ellipse">
              <a:avLst/>
            </a:prstGeom>
            <a:noFill/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/>
            <p:cNvSpPr/>
            <p:nvPr/>
          </p:nvSpPr>
          <p:spPr>
            <a:xfrm>
              <a:off x="-3190479" y="4318431"/>
              <a:ext cx="74924" cy="74924"/>
            </a:xfrm>
            <a:prstGeom prst="ellipse">
              <a:avLst/>
            </a:prstGeom>
            <a:solidFill>
              <a:srgbClr val="27ADE9"/>
            </a:solidFill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/>
            <p:cNvSpPr/>
            <p:nvPr/>
          </p:nvSpPr>
          <p:spPr>
            <a:xfrm>
              <a:off x="-3190479" y="4600761"/>
              <a:ext cx="74924" cy="74924"/>
            </a:xfrm>
            <a:prstGeom prst="ellipse">
              <a:avLst/>
            </a:prstGeom>
            <a:solidFill>
              <a:srgbClr val="27ADE9"/>
            </a:solidFill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-3190479" y="4863262"/>
              <a:ext cx="74924" cy="74924"/>
            </a:xfrm>
            <a:prstGeom prst="ellipse">
              <a:avLst/>
            </a:prstGeom>
            <a:solidFill>
              <a:srgbClr val="27ADE9"/>
            </a:solidFill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/>
          </p:nvSpPr>
          <p:spPr>
            <a:xfrm>
              <a:off x="-2222194" y="2724707"/>
              <a:ext cx="504056" cy="504056"/>
            </a:xfrm>
            <a:prstGeom prst="ellipse">
              <a:avLst/>
            </a:prstGeom>
            <a:noFill/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-2222194" y="3363668"/>
              <a:ext cx="504056" cy="504056"/>
            </a:xfrm>
            <a:prstGeom prst="ellipse">
              <a:avLst/>
            </a:prstGeom>
            <a:noFill/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-2196752" y="4719246"/>
              <a:ext cx="504056" cy="504056"/>
            </a:xfrm>
            <a:prstGeom prst="ellipse">
              <a:avLst/>
            </a:prstGeom>
            <a:noFill/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2" name="직선 연결선 91"/>
            <p:cNvCxnSpPr>
              <a:stCxn id="82" idx="6"/>
              <a:endCxn id="89" idx="2"/>
            </p:cNvCxnSpPr>
            <p:nvPr/>
          </p:nvCxnSpPr>
          <p:spPr>
            <a:xfrm>
              <a:off x="-2900989" y="2662245"/>
              <a:ext cx="678795" cy="314490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stCxn id="82" idx="6"/>
              <a:endCxn id="90" idx="2"/>
            </p:cNvCxnSpPr>
            <p:nvPr/>
          </p:nvCxnSpPr>
          <p:spPr>
            <a:xfrm>
              <a:off x="-2900989" y="2662245"/>
              <a:ext cx="678795" cy="953451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stCxn id="82" idx="6"/>
              <a:endCxn id="91" idx="2"/>
            </p:cNvCxnSpPr>
            <p:nvPr/>
          </p:nvCxnSpPr>
          <p:spPr>
            <a:xfrm>
              <a:off x="-2900989" y="2662245"/>
              <a:ext cx="704237" cy="2309029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>
              <a:stCxn id="83" idx="6"/>
              <a:endCxn id="89" idx="2"/>
            </p:cNvCxnSpPr>
            <p:nvPr/>
          </p:nvCxnSpPr>
          <p:spPr>
            <a:xfrm flipV="1">
              <a:off x="-2900989" y="2976735"/>
              <a:ext cx="678795" cy="252028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>
              <a:stCxn id="84" idx="6"/>
              <a:endCxn id="89" idx="2"/>
            </p:cNvCxnSpPr>
            <p:nvPr/>
          </p:nvCxnSpPr>
          <p:spPr>
            <a:xfrm flipV="1">
              <a:off x="-2900989" y="2976735"/>
              <a:ext cx="678795" cy="842411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>
              <a:stCxn id="83" idx="6"/>
              <a:endCxn id="90" idx="2"/>
            </p:cNvCxnSpPr>
            <p:nvPr/>
          </p:nvCxnSpPr>
          <p:spPr>
            <a:xfrm>
              <a:off x="-2900989" y="3228763"/>
              <a:ext cx="678795" cy="386933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>
              <a:stCxn id="83" idx="6"/>
              <a:endCxn id="91" idx="2"/>
            </p:cNvCxnSpPr>
            <p:nvPr/>
          </p:nvCxnSpPr>
          <p:spPr>
            <a:xfrm>
              <a:off x="-2900989" y="3228763"/>
              <a:ext cx="704237" cy="1742511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>
              <a:stCxn id="84" idx="6"/>
              <a:endCxn id="90" idx="2"/>
            </p:cNvCxnSpPr>
            <p:nvPr/>
          </p:nvCxnSpPr>
          <p:spPr>
            <a:xfrm flipV="1">
              <a:off x="-2900989" y="3615696"/>
              <a:ext cx="678795" cy="203450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>
              <a:stCxn id="84" idx="6"/>
              <a:endCxn id="91" idx="2"/>
            </p:cNvCxnSpPr>
            <p:nvPr/>
          </p:nvCxnSpPr>
          <p:spPr>
            <a:xfrm>
              <a:off x="-2900989" y="3819146"/>
              <a:ext cx="704237" cy="1152128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>
              <a:stCxn id="85" idx="6"/>
              <a:endCxn id="89" idx="2"/>
            </p:cNvCxnSpPr>
            <p:nvPr/>
          </p:nvCxnSpPr>
          <p:spPr>
            <a:xfrm flipV="1">
              <a:off x="-2900989" y="2976735"/>
              <a:ext cx="678795" cy="2498595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>
              <a:stCxn id="85" idx="6"/>
              <a:endCxn id="90" idx="2"/>
            </p:cNvCxnSpPr>
            <p:nvPr/>
          </p:nvCxnSpPr>
          <p:spPr>
            <a:xfrm flipV="1">
              <a:off x="-2900989" y="3615696"/>
              <a:ext cx="678795" cy="1859634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>
              <a:stCxn id="85" idx="6"/>
              <a:endCxn id="91" idx="2"/>
            </p:cNvCxnSpPr>
            <p:nvPr/>
          </p:nvCxnSpPr>
          <p:spPr>
            <a:xfrm flipV="1">
              <a:off x="-2900989" y="4971274"/>
              <a:ext cx="704237" cy="504056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>
              <a:stCxn id="89" idx="6"/>
            </p:cNvCxnSpPr>
            <p:nvPr/>
          </p:nvCxnSpPr>
          <p:spPr>
            <a:xfrm>
              <a:off x="-1718138" y="2976735"/>
              <a:ext cx="576064" cy="504056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>
              <a:stCxn id="89" idx="6"/>
            </p:cNvCxnSpPr>
            <p:nvPr/>
          </p:nvCxnSpPr>
          <p:spPr>
            <a:xfrm>
              <a:off x="-1718138" y="2976735"/>
              <a:ext cx="576064" cy="1249297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>
              <a:stCxn id="90" idx="6"/>
            </p:cNvCxnSpPr>
            <p:nvPr/>
          </p:nvCxnSpPr>
          <p:spPr>
            <a:xfrm flipV="1">
              <a:off x="-1718138" y="3480791"/>
              <a:ext cx="576064" cy="134905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>
              <a:stCxn id="90" idx="6"/>
            </p:cNvCxnSpPr>
            <p:nvPr/>
          </p:nvCxnSpPr>
          <p:spPr>
            <a:xfrm>
              <a:off x="-1718138" y="3615696"/>
              <a:ext cx="576064" cy="610336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>
              <a:stCxn id="91" idx="6"/>
            </p:cNvCxnSpPr>
            <p:nvPr/>
          </p:nvCxnSpPr>
          <p:spPr>
            <a:xfrm flipV="1">
              <a:off x="-1692696" y="3480791"/>
              <a:ext cx="550622" cy="1490483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타원 110"/>
            <p:cNvSpPr/>
            <p:nvPr/>
          </p:nvSpPr>
          <p:spPr>
            <a:xfrm>
              <a:off x="-2006170" y="4095134"/>
              <a:ext cx="74924" cy="74924"/>
            </a:xfrm>
            <a:prstGeom prst="ellipse">
              <a:avLst/>
            </a:prstGeom>
            <a:solidFill>
              <a:srgbClr val="27ADE9"/>
            </a:solidFill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타원 111"/>
            <p:cNvSpPr/>
            <p:nvPr/>
          </p:nvSpPr>
          <p:spPr>
            <a:xfrm>
              <a:off x="-2006170" y="4377464"/>
              <a:ext cx="74924" cy="74924"/>
            </a:xfrm>
            <a:prstGeom prst="ellipse">
              <a:avLst/>
            </a:prstGeom>
            <a:solidFill>
              <a:srgbClr val="27ADE9"/>
            </a:solidFill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5" name="위로 굽은 화살표 114"/>
          <p:cNvSpPr/>
          <p:nvPr/>
        </p:nvSpPr>
        <p:spPr>
          <a:xfrm rot="5400000">
            <a:off x="1231298" y="4578488"/>
            <a:ext cx="2010943" cy="2160240"/>
          </a:xfrm>
          <a:prstGeom prst="bentUpArrow">
            <a:avLst>
              <a:gd name="adj1" fmla="val 9211"/>
              <a:gd name="adj2" fmla="val 12369"/>
              <a:gd name="adj3" fmla="val 24369"/>
            </a:avLst>
          </a:prstGeom>
          <a:solidFill>
            <a:srgbClr val="27ADE9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위로 굽은 화살표 116"/>
          <p:cNvSpPr/>
          <p:nvPr/>
        </p:nvSpPr>
        <p:spPr>
          <a:xfrm rot="16200000" flipH="1">
            <a:off x="5984078" y="4567524"/>
            <a:ext cx="2010943" cy="2160240"/>
          </a:xfrm>
          <a:prstGeom prst="bentUpArrow">
            <a:avLst>
              <a:gd name="adj1" fmla="val 9211"/>
              <a:gd name="adj2" fmla="val 12369"/>
              <a:gd name="adj3" fmla="val 24369"/>
            </a:avLst>
          </a:prstGeom>
          <a:solidFill>
            <a:srgbClr val="27ADE9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직사각형 115"/>
              <p:cNvSpPr/>
              <p:nvPr/>
            </p:nvSpPr>
            <p:spPr>
              <a:xfrm>
                <a:off x="3464792" y="6084585"/>
                <a:ext cx="225933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𝑅𝑒𝑐𝑜𝑛𝐿𝑜𝑠𝑠</m:t>
                      </m:r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116" name="직사각형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2" y="6084585"/>
                <a:ext cx="2259336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TextBox 118"/>
          <p:cNvSpPr txBox="1"/>
          <p:nvPr/>
        </p:nvSpPr>
        <p:spPr>
          <a:xfrm>
            <a:off x="78108" y="1594535"/>
            <a:ext cx="7200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</a:p>
          <a:p>
            <a:pPr algn="ct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</a:p>
          <a:p>
            <a:pPr algn="ct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</a:p>
          <a:p>
            <a:pPr algn="ct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</a:p>
          <a:p>
            <a:pPr algn="ct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8310388" y="1613364"/>
            <a:ext cx="7200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</a:p>
          <a:p>
            <a:pPr algn="ct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  <a:p>
            <a:pPr algn="ct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  <a:p>
            <a:pPr algn="ct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</a:p>
          <a:p>
            <a:pPr algn="ct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73982" y="3023081"/>
            <a:ext cx="377991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Sampling</a:t>
            </a:r>
          </a:p>
          <a:p>
            <a:pPr algn="ctr"/>
            <a:r>
              <a:rPr lang="en-US" altLang="ko-KR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Non-differentiable</a:t>
            </a:r>
          </a:p>
          <a:p>
            <a:pPr algn="ctr"/>
            <a:r>
              <a:rPr lang="en-US" altLang="ko-KR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Cannot Train</a:t>
            </a:r>
          </a:p>
          <a:p>
            <a:pPr algn="ctr"/>
            <a:r>
              <a:rPr lang="en-US" altLang="ko-KR" sz="3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BP</a:t>
            </a:r>
            <a:endParaRPr lang="en-US" altLang="ko-KR" sz="3200" b="1" smtClean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9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67532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VAE: Re-parameterization Trick</a:t>
            </a:r>
          </a:p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</a:p>
        </p:txBody>
      </p:sp>
      <p:cxnSp>
        <p:nvCxnSpPr>
          <p:cNvPr id="10" name="직선 연결선 9"/>
          <p:cNvCxnSpPr>
            <a:stCxn id="21" idx="6"/>
            <a:endCxn id="35" idx="2"/>
          </p:cNvCxnSpPr>
          <p:nvPr/>
        </p:nvCxnSpPr>
        <p:spPr>
          <a:xfrm flipV="1">
            <a:off x="2694511" y="4344716"/>
            <a:ext cx="550622" cy="745242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982162" y="2528901"/>
            <a:ext cx="504056" cy="504056"/>
          </a:xfrm>
          <a:prstGeom prst="ellipse">
            <a:avLst/>
          </a:prstGeom>
          <a:noFill/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82162" y="3095419"/>
            <a:ext cx="504056" cy="504056"/>
          </a:xfrm>
          <a:prstGeom prst="ellipse">
            <a:avLst/>
          </a:prstGeom>
          <a:noFill/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82162" y="3685802"/>
            <a:ext cx="504056" cy="504056"/>
          </a:xfrm>
          <a:prstGeom prst="ellipse">
            <a:avLst/>
          </a:prstGeom>
          <a:noFill/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82162" y="5341986"/>
            <a:ext cx="504056" cy="504056"/>
          </a:xfrm>
          <a:prstGeom prst="ellipse">
            <a:avLst/>
          </a:prstGeom>
          <a:noFill/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96728" y="4437115"/>
            <a:ext cx="74924" cy="74924"/>
          </a:xfrm>
          <a:prstGeom prst="ellipse">
            <a:avLst/>
          </a:prstGeom>
          <a:solidFill>
            <a:srgbClr val="27ADE9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196728" y="4719445"/>
            <a:ext cx="74924" cy="74924"/>
          </a:xfrm>
          <a:prstGeom prst="ellipse">
            <a:avLst/>
          </a:prstGeom>
          <a:solidFill>
            <a:srgbClr val="27ADE9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196728" y="4981946"/>
            <a:ext cx="74924" cy="74924"/>
          </a:xfrm>
          <a:prstGeom prst="ellipse">
            <a:avLst/>
          </a:prstGeom>
          <a:solidFill>
            <a:srgbClr val="27ADE9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165013" y="2843391"/>
            <a:ext cx="504056" cy="504056"/>
          </a:xfrm>
          <a:prstGeom prst="ellipse">
            <a:avLst/>
          </a:prstGeom>
          <a:noFill/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165013" y="3482352"/>
            <a:ext cx="504056" cy="504056"/>
          </a:xfrm>
          <a:prstGeom prst="ellipse">
            <a:avLst/>
          </a:prstGeom>
          <a:noFill/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190455" y="4837930"/>
            <a:ext cx="504056" cy="504056"/>
          </a:xfrm>
          <a:prstGeom prst="ellipse">
            <a:avLst/>
          </a:prstGeom>
          <a:noFill/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>
            <a:stCxn id="12" idx="6"/>
            <a:endCxn id="19" idx="2"/>
          </p:cNvCxnSpPr>
          <p:nvPr/>
        </p:nvCxnSpPr>
        <p:spPr>
          <a:xfrm>
            <a:off x="1486218" y="2780929"/>
            <a:ext cx="678795" cy="314490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2" idx="6"/>
            <a:endCxn id="20" idx="2"/>
          </p:cNvCxnSpPr>
          <p:nvPr/>
        </p:nvCxnSpPr>
        <p:spPr>
          <a:xfrm>
            <a:off x="1486218" y="2780929"/>
            <a:ext cx="678795" cy="953451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2" idx="6"/>
            <a:endCxn id="21" idx="2"/>
          </p:cNvCxnSpPr>
          <p:nvPr/>
        </p:nvCxnSpPr>
        <p:spPr>
          <a:xfrm>
            <a:off x="1486218" y="2780929"/>
            <a:ext cx="704237" cy="2309029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3" idx="6"/>
            <a:endCxn id="19" idx="2"/>
          </p:cNvCxnSpPr>
          <p:nvPr/>
        </p:nvCxnSpPr>
        <p:spPr>
          <a:xfrm flipV="1">
            <a:off x="1486218" y="3095419"/>
            <a:ext cx="678795" cy="252028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14" idx="6"/>
            <a:endCxn id="19" idx="2"/>
          </p:cNvCxnSpPr>
          <p:nvPr/>
        </p:nvCxnSpPr>
        <p:spPr>
          <a:xfrm flipV="1">
            <a:off x="1486218" y="3095419"/>
            <a:ext cx="678795" cy="842411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13" idx="6"/>
            <a:endCxn id="20" idx="2"/>
          </p:cNvCxnSpPr>
          <p:nvPr/>
        </p:nvCxnSpPr>
        <p:spPr>
          <a:xfrm>
            <a:off x="1486218" y="3347447"/>
            <a:ext cx="678795" cy="386933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13" idx="6"/>
            <a:endCxn id="21" idx="2"/>
          </p:cNvCxnSpPr>
          <p:nvPr/>
        </p:nvCxnSpPr>
        <p:spPr>
          <a:xfrm>
            <a:off x="1486218" y="3347447"/>
            <a:ext cx="704237" cy="1742511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4" idx="6"/>
            <a:endCxn id="20" idx="2"/>
          </p:cNvCxnSpPr>
          <p:nvPr/>
        </p:nvCxnSpPr>
        <p:spPr>
          <a:xfrm flipV="1">
            <a:off x="1486218" y="3734380"/>
            <a:ext cx="678795" cy="203450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4" idx="6"/>
            <a:endCxn id="21" idx="2"/>
          </p:cNvCxnSpPr>
          <p:nvPr/>
        </p:nvCxnSpPr>
        <p:spPr>
          <a:xfrm>
            <a:off x="1486218" y="3937830"/>
            <a:ext cx="704237" cy="1152128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15" idx="6"/>
            <a:endCxn id="19" idx="2"/>
          </p:cNvCxnSpPr>
          <p:nvPr/>
        </p:nvCxnSpPr>
        <p:spPr>
          <a:xfrm flipV="1">
            <a:off x="1486218" y="3095419"/>
            <a:ext cx="678795" cy="2498595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15" idx="6"/>
            <a:endCxn id="20" idx="2"/>
          </p:cNvCxnSpPr>
          <p:nvPr/>
        </p:nvCxnSpPr>
        <p:spPr>
          <a:xfrm flipV="1">
            <a:off x="1486218" y="3734380"/>
            <a:ext cx="678795" cy="1859634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5" idx="6"/>
            <a:endCxn id="21" idx="2"/>
          </p:cNvCxnSpPr>
          <p:nvPr/>
        </p:nvCxnSpPr>
        <p:spPr>
          <a:xfrm flipV="1">
            <a:off x="1486218" y="5089958"/>
            <a:ext cx="704237" cy="504056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3245133" y="3347447"/>
            <a:ext cx="504056" cy="504056"/>
          </a:xfrm>
          <a:prstGeom prst="ellipse">
            <a:avLst/>
          </a:prstGeom>
          <a:noFill/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245133" y="4092688"/>
            <a:ext cx="504056" cy="504056"/>
          </a:xfrm>
          <a:prstGeom prst="ellipse">
            <a:avLst/>
          </a:prstGeom>
          <a:noFill/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>
            <a:stCxn id="19" idx="6"/>
            <a:endCxn id="34" idx="2"/>
          </p:cNvCxnSpPr>
          <p:nvPr/>
        </p:nvCxnSpPr>
        <p:spPr>
          <a:xfrm>
            <a:off x="2669069" y="3095419"/>
            <a:ext cx="576064" cy="504056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19" idx="6"/>
            <a:endCxn id="35" idx="2"/>
          </p:cNvCxnSpPr>
          <p:nvPr/>
        </p:nvCxnSpPr>
        <p:spPr>
          <a:xfrm>
            <a:off x="2669069" y="3095419"/>
            <a:ext cx="576064" cy="1249297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20" idx="6"/>
            <a:endCxn id="34" idx="2"/>
          </p:cNvCxnSpPr>
          <p:nvPr/>
        </p:nvCxnSpPr>
        <p:spPr>
          <a:xfrm flipV="1">
            <a:off x="2669069" y="3599475"/>
            <a:ext cx="576064" cy="134905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20" idx="6"/>
            <a:endCxn id="35" idx="2"/>
          </p:cNvCxnSpPr>
          <p:nvPr/>
        </p:nvCxnSpPr>
        <p:spPr>
          <a:xfrm>
            <a:off x="2669069" y="3734380"/>
            <a:ext cx="576064" cy="610336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21" idx="6"/>
            <a:endCxn id="34" idx="2"/>
          </p:cNvCxnSpPr>
          <p:nvPr/>
        </p:nvCxnSpPr>
        <p:spPr>
          <a:xfrm flipV="1">
            <a:off x="2694511" y="3599475"/>
            <a:ext cx="550622" cy="1490483"/>
          </a:xfrm>
          <a:prstGeom prst="line">
            <a:avLst/>
          </a:prstGeom>
          <a:ln>
            <a:solidFill>
              <a:srgbClr val="27A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2381037" y="4213818"/>
            <a:ext cx="74924" cy="74924"/>
          </a:xfrm>
          <a:prstGeom prst="ellipse">
            <a:avLst/>
          </a:prstGeom>
          <a:solidFill>
            <a:srgbClr val="27ADE9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2381037" y="4496148"/>
            <a:ext cx="74924" cy="74924"/>
          </a:xfrm>
          <a:prstGeom prst="ellipse">
            <a:avLst/>
          </a:prstGeom>
          <a:solidFill>
            <a:srgbClr val="27ADE9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3259423" y="4070075"/>
                <a:ext cx="4892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1" i="1">
                          <a:latin typeface="Cambria Math"/>
                        </a:rPr>
                        <m:t>𝝁</m:t>
                      </m:r>
                    </m:oMath>
                  </m:oMathPara>
                </a14:m>
                <a:endParaRPr lang="ko-KR" altLang="en-US" sz="2400" b="1"/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423" y="4070075"/>
                <a:ext cx="489236" cy="461665"/>
              </a:xfrm>
              <a:prstGeom prst="rect">
                <a:avLst/>
              </a:prstGeom>
              <a:blipFill rotWithShape="1"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/>
              <p:cNvSpPr/>
              <p:nvPr/>
            </p:nvSpPr>
            <p:spPr>
              <a:xfrm>
                <a:off x="3259423" y="3325909"/>
                <a:ext cx="4876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ko-KR" sz="2400" b="1" i="1">
                          <a:latin typeface="Cambria Math"/>
                          <a:ea typeface="Cambria Math"/>
                        </a:rPr>
                        <m:t>𝝈</m:t>
                      </m:r>
                    </m:oMath>
                  </m:oMathPara>
                </a14:m>
                <a:endParaRPr lang="ko-KR" altLang="en-US" sz="2400" b="1"/>
              </a:p>
            </p:txBody>
          </p:sp>
        </mc:Choice>
        <mc:Fallback xmlns="">
          <p:sp>
            <p:nvSpPr>
              <p:cNvPr id="44" name="직사각형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423" y="3325909"/>
                <a:ext cx="487633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/>
              <p:cNvSpPr/>
              <p:nvPr/>
            </p:nvSpPr>
            <p:spPr>
              <a:xfrm>
                <a:off x="4146148" y="3377226"/>
                <a:ext cx="1371990" cy="1154514"/>
              </a:xfrm>
              <a:prstGeom prst="rect">
                <a:avLst/>
              </a:prstGeom>
              <a:noFill/>
              <a:ln>
                <a:solidFill>
                  <a:srgbClr val="27AD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𝒛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ko-KR" altLang="en-US" b="1" i="1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𝝁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ko-KR" altLang="en-US" b="1" i="1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𝜺𝝈</m:t>
                      </m:r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6" name="직사각형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148" y="3377226"/>
                <a:ext cx="1371990" cy="115451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rgbClr val="27ADE9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오른쪽 화살표 46"/>
          <p:cNvSpPr/>
          <p:nvPr/>
        </p:nvSpPr>
        <p:spPr>
          <a:xfrm>
            <a:off x="3749189" y="3492854"/>
            <a:ext cx="360040" cy="933810"/>
          </a:xfrm>
          <a:prstGeom prst="right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오른쪽 화살표 47"/>
          <p:cNvSpPr/>
          <p:nvPr/>
        </p:nvSpPr>
        <p:spPr>
          <a:xfrm>
            <a:off x="5549389" y="3503305"/>
            <a:ext cx="360040" cy="933810"/>
          </a:xfrm>
          <a:prstGeom prst="right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 flipH="1">
            <a:off x="5909429" y="2560131"/>
            <a:ext cx="2262971" cy="3317141"/>
            <a:chOff x="-3405045" y="2410217"/>
            <a:chExt cx="2262971" cy="3317141"/>
          </a:xfrm>
        </p:grpSpPr>
        <p:cxnSp>
          <p:nvCxnSpPr>
            <p:cNvPr id="50" name="직선 연결선 49"/>
            <p:cNvCxnSpPr>
              <a:stCxn id="60" idx="6"/>
            </p:cNvCxnSpPr>
            <p:nvPr/>
          </p:nvCxnSpPr>
          <p:spPr>
            <a:xfrm flipV="1">
              <a:off x="-1692696" y="4226032"/>
              <a:ext cx="550622" cy="745242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타원 50"/>
            <p:cNvSpPr/>
            <p:nvPr/>
          </p:nvSpPr>
          <p:spPr>
            <a:xfrm>
              <a:off x="-3405045" y="2410217"/>
              <a:ext cx="504056" cy="504056"/>
            </a:xfrm>
            <a:prstGeom prst="ellipse">
              <a:avLst/>
            </a:prstGeom>
            <a:noFill/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-3405045" y="2976735"/>
              <a:ext cx="504056" cy="504056"/>
            </a:xfrm>
            <a:prstGeom prst="ellipse">
              <a:avLst/>
            </a:prstGeom>
            <a:noFill/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-3405045" y="3567118"/>
              <a:ext cx="504056" cy="504056"/>
            </a:xfrm>
            <a:prstGeom prst="ellipse">
              <a:avLst/>
            </a:prstGeom>
            <a:noFill/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-3405045" y="5223302"/>
              <a:ext cx="504056" cy="504056"/>
            </a:xfrm>
            <a:prstGeom prst="ellipse">
              <a:avLst/>
            </a:prstGeom>
            <a:noFill/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-3190479" y="4318431"/>
              <a:ext cx="74924" cy="74924"/>
            </a:xfrm>
            <a:prstGeom prst="ellipse">
              <a:avLst/>
            </a:prstGeom>
            <a:solidFill>
              <a:srgbClr val="27ADE9"/>
            </a:solidFill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-3190479" y="4600761"/>
              <a:ext cx="74924" cy="74924"/>
            </a:xfrm>
            <a:prstGeom prst="ellipse">
              <a:avLst/>
            </a:prstGeom>
            <a:solidFill>
              <a:srgbClr val="27ADE9"/>
            </a:solidFill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-3190479" y="4863262"/>
              <a:ext cx="74924" cy="74924"/>
            </a:xfrm>
            <a:prstGeom prst="ellipse">
              <a:avLst/>
            </a:prstGeom>
            <a:solidFill>
              <a:srgbClr val="27ADE9"/>
            </a:solidFill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-2222194" y="2724707"/>
              <a:ext cx="504056" cy="504056"/>
            </a:xfrm>
            <a:prstGeom prst="ellipse">
              <a:avLst/>
            </a:prstGeom>
            <a:noFill/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-2222194" y="3363668"/>
              <a:ext cx="504056" cy="504056"/>
            </a:xfrm>
            <a:prstGeom prst="ellipse">
              <a:avLst/>
            </a:prstGeom>
            <a:noFill/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-2196752" y="4719246"/>
              <a:ext cx="504056" cy="504056"/>
            </a:xfrm>
            <a:prstGeom prst="ellipse">
              <a:avLst/>
            </a:prstGeom>
            <a:noFill/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1" name="직선 연결선 60"/>
            <p:cNvCxnSpPr>
              <a:stCxn id="51" idx="6"/>
              <a:endCxn id="58" idx="2"/>
            </p:cNvCxnSpPr>
            <p:nvPr/>
          </p:nvCxnSpPr>
          <p:spPr>
            <a:xfrm>
              <a:off x="-2900989" y="2662245"/>
              <a:ext cx="678795" cy="314490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>
              <a:stCxn id="51" idx="6"/>
              <a:endCxn id="59" idx="2"/>
            </p:cNvCxnSpPr>
            <p:nvPr/>
          </p:nvCxnSpPr>
          <p:spPr>
            <a:xfrm>
              <a:off x="-2900989" y="2662245"/>
              <a:ext cx="678795" cy="953451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>
              <a:stCxn id="51" idx="6"/>
              <a:endCxn id="60" idx="2"/>
            </p:cNvCxnSpPr>
            <p:nvPr/>
          </p:nvCxnSpPr>
          <p:spPr>
            <a:xfrm>
              <a:off x="-2900989" y="2662245"/>
              <a:ext cx="704237" cy="2309029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>
              <a:stCxn id="52" idx="6"/>
              <a:endCxn id="58" idx="2"/>
            </p:cNvCxnSpPr>
            <p:nvPr/>
          </p:nvCxnSpPr>
          <p:spPr>
            <a:xfrm flipV="1">
              <a:off x="-2900989" y="2976735"/>
              <a:ext cx="678795" cy="252028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>
              <a:stCxn id="53" idx="6"/>
              <a:endCxn id="58" idx="2"/>
            </p:cNvCxnSpPr>
            <p:nvPr/>
          </p:nvCxnSpPr>
          <p:spPr>
            <a:xfrm flipV="1">
              <a:off x="-2900989" y="2976735"/>
              <a:ext cx="678795" cy="842411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>
              <a:stCxn id="52" idx="6"/>
              <a:endCxn id="59" idx="2"/>
            </p:cNvCxnSpPr>
            <p:nvPr/>
          </p:nvCxnSpPr>
          <p:spPr>
            <a:xfrm>
              <a:off x="-2900989" y="3228763"/>
              <a:ext cx="678795" cy="386933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>
              <a:stCxn id="52" idx="6"/>
              <a:endCxn id="60" idx="2"/>
            </p:cNvCxnSpPr>
            <p:nvPr/>
          </p:nvCxnSpPr>
          <p:spPr>
            <a:xfrm>
              <a:off x="-2900989" y="3228763"/>
              <a:ext cx="704237" cy="1742511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>
              <a:stCxn id="53" idx="6"/>
              <a:endCxn id="59" idx="2"/>
            </p:cNvCxnSpPr>
            <p:nvPr/>
          </p:nvCxnSpPr>
          <p:spPr>
            <a:xfrm flipV="1">
              <a:off x="-2900989" y="3615696"/>
              <a:ext cx="678795" cy="203450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>
              <a:stCxn id="53" idx="6"/>
              <a:endCxn id="60" idx="2"/>
            </p:cNvCxnSpPr>
            <p:nvPr/>
          </p:nvCxnSpPr>
          <p:spPr>
            <a:xfrm>
              <a:off x="-2900989" y="3819146"/>
              <a:ext cx="704237" cy="1152128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>
              <a:stCxn id="54" idx="6"/>
              <a:endCxn id="58" idx="2"/>
            </p:cNvCxnSpPr>
            <p:nvPr/>
          </p:nvCxnSpPr>
          <p:spPr>
            <a:xfrm flipV="1">
              <a:off x="-2900989" y="2976735"/>
              <a:ext cx="678795" cy="2498595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>
              <a:stCxn id="54" idx="6"/>
              <a:endCxn id="59" idx="2"/>
            </p:cNvCxnSpPr>
            <p:nvPr/>
          </p:nvCxnSpPr>
          <p:spPr>
            <a:xfrm flipV="1">
              <a:off x="-2900989" y="3615696"/>
              <a:ext cx="678795" cy="1859634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>
              <a:stCxn id="54" idx="6"/>
              <a:endCxn id="60" idx="2"/>
            </p:cNvCxnSpPr>
            <p:nvPr/>
          </p:nvCxnSpPr>
          <p:spPr>
            <a:xfrm flipV="1">
              <a:off x="-2900989" y="4971274"/>
              <a:ext cx="704237" cy="504056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>
              <a:stCxn id="58" idx="6"/>
            </p:cNvCxnSpPr>
            <p:nvPr/>
          </p:nvCxnSpPr>
          <p:spPr>
            <a:xfrm>
              <a:off x="-1718138" y="2976735"/>
              <a:ext cx="576064" cy="504056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stCxn id="58" idx="6"/>
            </p:cNvCxnSpPr>
            <p:nvPr/>
          </p:nvCxnSpPr>
          <p:spPr>
            <a:xfrm>
              <a:off x="-1718138" y="2976735"/>
              <a:ext cx="576064" cy="1249297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stCxn id="59" idx="6"/>
            </p:cNvCxnSpPr>
            <p:nvPr/>
          </p:nvCxnSpPr>
          <p:spPr>
            <a:xfrm flipV="1">
              <a:off x="-1718138" y="3480791"/>
              <a:ext cx="576064" cy="134905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>
              <a:stCxn id="59" idx="6"/>
            </p:cNvCxnSpPr>
            <p:nvPr/>
          </p:nvCxnSpPr>
          <p:spPr>
            <a:xfrm>
              <a:off x="-1718138" y="3615696"/>
              <a:ext cx="576064" cy="610336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>
              <a:stCxn id="60" idx="6"/>
            </p:cNvCxnSpPr>
            <p:nvPr/>
          </p:nvCxnSpPr>
          <p:spPr>
            <a:xfrm flipV="1">
              <a:off x="-1692696" y="3480791"/>
              <a:ext cx="550622" cy="1490483"/>
            </a:xfrm>
            <a:prstGeom prst="line">
              <a:avLst/>
            </a:prstGeom>
            <a:ln>
              <a:solidFill>
                <a:srgbClr val="27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타원 77"/>
            <p:cNvSpPr/>
            <p:nvPr/>
          </p:nvSpPr>
          <p:spPr>
            <a:xfrm>
              <a:off x="-2006170" y="4095134"/>
              <a:ext cx="74924" cy="74924"/>
            </a:xfrm>
            <a:prstGeom prst="ellipse">
              <a:avLst/>
            </a:prstGeom>
            <a:solidFill>
              <a:srgbClr val="27ADE9"/>
            </a:solidFill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-2006170" y="4377464"/>
              <a:ext cx="74924" cy="74924"/>
            </a:xfrm>
            <a:prstGeom prst="ellipse">
              <a:avLst/>
            </a:prstGeom>
            <a:solidFill>
              <a:srgbClr val="27ADE9"/>
            </a:solidFill>
            <a:ln>
              <a:solidFill>
                <a:srgbClr val="27AD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78108" y="2986408"/>
            <a:ext cx="7200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</a:p>
          <a:p>
            <a:pPr algn="ct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</a:p>
          <a:p>
            <a:pPr algn="ct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</a:p>
          <a:p>
            <a:pPr algn="ct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</a:p>
          <a:p>
            <a:pPr algn="ct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310388" y="3005237"/>
            <a:ext cx="7200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</a:p>
          <a:p>
            <a:pPr algn="ct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  <a:p>
            <a:pPr algn="ct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  <a:p>
            <a:pPr algn="ct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</a:p>
          <a:p>
            <a:pPr algn="ctr"/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직사각형 81"/>
              <p:cNvSpPr/>
              <p:nvPr/>
            </p:nvSpPr>
            <p:spPr>
              <a:xfrm>
                <a:off x="4146148" y="1448606"/>
                <a:ext cx="1371990" cy="1154514"/>
              </a:xfrm>
              <a:prstGeom prst="rect">
                <a:avLst/>
              </a:prstGeom>
              <a:noFill/>
              <a:ln>
                <a:solidFill>
                  <a:srgbClr val="27AD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smtClean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Sample</a:t>
                </a:r>
              </a:p>
              <a:p>
                <a:pPr algn="ctr"/>
                <a:r>
                  <a:rPr lang="en-US" altLang="ko-KR" sz="2400" smtClean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  <m:r>
                            <a:rPr lang="en-US" altLang="ko-KR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" name="직사각형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148" y="1448606"/>
                <a:ext cx="1371990" cy="1154514"/>
              </a:xfrm>
              <a:prstGeom prst="rect">
                <a:avLst/>
              </a:prstGeom>
              <a:blipFill rotWithShape="1">
                <a:blip r:embed="rId5"/>
                <a:stretch>
                  <a:fillRect t="-4663"/>
                </a:stretch>
              </a:blipFill>
              <a:ln>
                <a:solidFill>
                  <a:srgbClr val="27ADE9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아래쪽 화살표 82"/>
          <p:cNvSpPr/>
          <p:nvPr/>
        </p:nvSpPr>
        <p:spPr>
          <a:xfrm>
            <a:off x="4610370" y="2666239"/>
            <a:ext cx="443545" cy="622646"/>
          </a:xfrm>
          <a:prstGeom prst="down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4932040" y="2603120"/>
                <a:ext cx="58381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600" b="1" i="1">
                          <a:solidFill>
                            <a:srgbClr val="FF0000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𝜺</m:t>
                      </m:r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2603120"/>
                <a:ext cx="583814" cy="64633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아래쪽 화살표 83"/>
          <p:cNvSpPr/>
          <p:nvPr/>
        </p:nvSpPr>
        <p:spPr>
          <a:xfrm>
            <a:off x="3253685" y="4664197"/>
            <a:ext cx="495504" cy="456991"/>
          </a:xfrm>
          <a:prstGeom prst="downArrow">
            <a:avLst/>
          </a:prstGeom>
          <a:solidFill>
            <a:srgbClr val="27A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직사각형 84"/>
              <p:cNvSpPr/>
              <p:nvPr/>
            </p:nvSpPr>
            <p:spPr>
              <a:xfrm>
                <a:off x="3206962" y="5157192"/>
                <a:ext cx="2373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>
                              <a:latin typeface="Cambria Math"/>
                            </a:rPr>
                            <m:t>𝐾𝐿</m:t>
                          </m:r>
                        </m:sub>
                      </m:sSub>
                      <m:d>
                        <m:dPr>
                          <m:begChr m:val="["/>
                          <m:endChr m:val="|"/>
                          <m:ctrlPr>
                            <a:rPr lang="en-US" altLang="ko-K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b="0" i="1">
                              <a:latin typeface="Cambria Math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ko-KR" altLang="en-US" b="0" i="1">
                                  <a:latin typeface="Cambria Math"/>
                                </a:rPr>
                                <m:t>𝜇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l-GR" altLang="ko-KR" b="0" i="1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</m:d>
                          <m:r>
                            <a:rPr lang="en-US" altLang="ko-KR" b="0" i="1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ko-KR" b="0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altLang="ko-KR" b="0" i="1">
                          <a:latin typeface="Cambria Math"/>
                          <a:ea typeface="Cambria Math"/>
                        </a:rPr>
                        <m:t>𝑁</m:t>
                      </m:r>
                      <m:r>
                        <a:rPr lang="en-US" altLang="ko-KR" b="0" i="1">
                          <a:latin typeface="Cambria Math"/>
                          <a:ea typeface="Cambria Math"/>
                        </a:rPr>
                        <m:t>(0,1)]</m:t>
                      </m:r>
                    </m:oMath>
                  </m:oMathPara>
                </a14:m>
                <a:endParaRPr lang="en-US" altLang="ko-KR">
                  <a:ea typeface="Cambria Math"/>
                </a:endParaRPr>
              </a:p>
            </p:txBody>
          </p:sp>
        </mc:Choice>
        <mc:Fallback xmlns="">
          <p:sp>
            <p:nvSpPr>
              <p:cNvPr id="85" name="직사각형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962" y="5157192"/>
                <a:ext cx="2373150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위로 굽은 화살표 86"/>
          <p:cNvSpPr/>
          <p:nvPr/>
        </p:nvSpPr>
        <p:spPr>
          <a:xfrm rot="16200000" flipH="1">
            <a:off x="6269803" y="4965085"/>
            <a:ext cx="703834" cy="2672228"/>
          </a:xfrm>
          <a:prstGeom prst="bentUpArrow">
            <a:avLst>
              <a:gd name="adj1" fmla="val 27255"/>
              <a:gd name="adj2" fmla="val 31315"/>
              <a:gd name="adj3" fmla="val 20760"/>
            </a:avLst>
          </a:prstGeom>
          <a:solidFill>
            <a:srgbClr val="27ADE9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위로 굽은 화살표 87"/>
          <p:cNvSpPr/>
          <p:nvPr/>
        </p:nvSpPr>
        <p:spPr>
          <a:xfrm rot="5400000">
            <a:off x="2206498" y="4930405"/>
            <a:ext cx="703834" cy="2741587"/>
          </a:xfrm>
          <a:prstGeom prst="bentUpArrow">
            <a:avLst>
              <a:gd name="adj1" fmla="val 27255"/>
              <a:gd name="adj2" fmla="val 32217"/>
              <a:gd name="adj3" fmla="val 20760"/>
            </a:avLst>
          </a:prstGeom>
          <a:solidFill>
            <a:srgbClr val="27ADE9"/>
          </a:solidFill>
          <a:ln>
            <a:solidFill>
              <a:srgbClr val="27A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/>
              <p:cNvSpPr/>
              <p:nvPr/>
            </p:nvSpPr>
            <p:spPr>
              <a:xfrm>
                <a:off x="3929209" y="6269251"/>
                <a:ext cx="13563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𝑅𝑒𝑐𝑜𝑛𝐿𝑜𝑠𝑠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직사각형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209" y="6269251"/>
                <a:ext cx="1356397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343544" y="5590981"/>
            <a:ext cx="1909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solidFill>
                  <a:srgbClr val="0B506F"/>
                </a:solidFill>
              </a:rPr>
              <a:t>+ = </a:t>
            </a:r>
            <a:r>
              <a:rPr lang="en-US" altLang="ko-KR" sz="2800" b="1" smtClean="0">
                <a:solidFill>
                  <a:srgbClr val="0B506F"/>
                </a:solidFill>
              </a:rPr>
              <a:t>Loss</a:t>
            </a:r>
            <a:endParaRPr lang="ko-KR" altLang="en-US" sz="3600" b="1">
              <a:solidFill>
                <a:srgbClr val="0B50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15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428187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VAE: Example Code</a:t>
            </a:r>
          </a:p>
          <a:p>
            <a:pPr lvl="0"/>
            <a:r>
              <a:rPr lang="en-US" altLang="ko-KR" sz="2800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PyTorch/Ubuntu14</a:t>
            </a:r>
            <a:endParaRPr lang="en-US" altLang="ko-KR" sz="2800">
              <a:gradFill flip="none" rotWithShape="1">
                <a:gsLst>
                  <a:gs pos="0">
                    <a:srgbClr val="80F4E9">
                      <a:lumMod val="65000"/>
                    </a:srgbClr>
                  </a:gs>
                  <a:gs pos="100000">
                    <a:srgbClr val="27ADE9">
                      <a:lumMod val="70000"/>
                    </a:srgbClr>
                  </a:gs>
                </a:gsLst>
                <a:lin ang="27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n-US" altLang="ko-KR" sz="140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https://github.com/yunjey/pytorch-tutorial</a:t>
            </a:r>
            <a:r>
              <a:rPr lang="en-US" altLang="ko-KR" sz="1400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  <a:p>
            <a:pPr lvl="0"/>
            <a:r>
              <a:rPr lang="en-US" altLang="ko-KR" sz="1400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tree/master/tutorials/</a:t>
            </a:r>
          </a:p>
          <a:p>
            <a:pPr lvl="0"/>
            <a:r>
              <a:rPr lang="en-US" altLang="ko-KR" sz="1400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03-advanced/variational_auto_encoder</a:t>
            </a:r>
            <a:endParaRPr lang="en-US" altLang="ko-KR" sz="1400">
              <a:gradFill flip="none" rotWithShape="1">
                <a:gsLst>
                  <a:gs pos="0">
                    <a:srgbClr val="80F4E9">
                      <a:lumMod val="65000"/>
                    </a:srgbClr>
                  </a:gs>
                  <a:gs pos="100000">
                    <a:srgbClr val="27ADE9">
                      <a:lumMod val="70000"/>
                    </a:srgbClr>
                  </a:gs>
                </a:gsLst>
                <a:lin ang="27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836712"/>
            <a:ext cx="5074915" cy="597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95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4281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VAE: Example Code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267" y="1062186"/>
            <a:ext cx="5800725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123728" y="2204864"/>
            <a:ext cx="5400600" cy="13681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04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794339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VAE: Results</a:t>
            </a:r>
          </a:p>
          <a:p>
            <a:r>
              <a:rPr lang="en-US" altLang="ko-KR" sz="2800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PyTorch/Ubuntu14</a:t>
            </a:r>
          </a:p>
          <a:p>
            <a:r>
              <a:rPr lang="en-US" altLang="ko-KR" sz="1400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https://github.com/yunjey/pytorch-tutorial/tree/master/tutorials/03-advanced/variational_auto_encoder</a:t>
            </a:r>
          </a:p>
        </p:txBody>
      </p:sp>
      <p:pic>
        <p:nvPicPr>
          <p:cNvPr id="25602" name="Picture 2" descr="C:\Users\teokim\Downloads\data\reconst_images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88840"/>
            <a:ext cx="2305051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C:\Users\teokim\Downloads\data\reconst_images_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988840"/>
            <a:ext cx="230505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40848" y="5723131"/>
            <a:ext cx="1518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25224" y="5723131"/>
            <a:ext cx="1623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 50</a:t>
            </a:r>
          </a:p>
        </p:txBody>
      </p:sp>
    </p:spTree>
    <p:extLst>
      <p:ext uri="{BB962C8B-B14F-4D97-AF65-F5344CB8AC3E}">
        <p14:creationId xmlns:p14="http://schemas.microsoft.com/office/powerpoint/2010/main" val="153698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2807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VAE: Results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4" r="62376" b="7844"/>
          <a:stretch/>
        </p:blipFill>
        <p:spPr bwMode="auto">
          <a:xfrm>
            <a:off x="3347864" y="1616310"/>
            <a:ext cx="2457785" cy="3236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3203848" y="4995173"/>
            <a:ext cx="2808312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48663" y="5067181"/>
            <a:ext cx="1518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 for Rotation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3059832" y="1466781"/>
            <a:ext cx="0" cy="352839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75656" y="2708920"/>
            <a:ext cx="1518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 for </a:t>
            </a:r>
          </a:p>
          <a:p>
            <a:pPr algn="ctr"/>
            <a:r>
              <a:rPr lang="en-US" altLang="ko-KR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Smile</a:t>
            </a:r>
          </a:p>
        </p:txBody>
      </p:sp>
    </p:spTree>
    <p:extLst>
      <p:ext uri="{BB962C8B-B14F-4D97-AF65-F5344CB8AC3E}">
        <p14:creationId xmlns:p14="http://schemas.microsoft.com/office/powerpoint/2010/main" val="95568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4229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79987" y="1700808"/>
                <a:ext cx="6296275" cy="35394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Discriminant Model</a:t>
                </a:r>
                <a:endParaRPr lang="en-US" altLang="ko-KR" sz="3200" b="1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altLang="ko-KR" sz="32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Feature Extraction</a:t>
                </a:r>
                <a:r>
                  <a:rPr lang="ko-KR" altLang="en-US" sz="32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이 </a:t>
                </a:r>
                <a:r>
                  <a:rPr lang="en-US" altLang="ko-KR" sz="32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“</a:t>
                </a:r>
                <a:r>
                  <a:rPr lang="ko-KR" altLang="en-US" sz="32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구분</a:t>
                </a:r>
                <a:r>
                  <a:rPr lang="en-US" altLang="ko-KR" sz="32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”</a:t>
                </a:r>
                <a:r>
                  <a:rPr lang="ko-KR" altLang="en-US" sz="32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을 위함</a:t>
                </a:r>
                <a:endParaRPr lang="en-US" altLang="ko-KR" sz="320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𝑝</m:t>
                      </m:r>
                      <m:r>
                        <a:rPr lang="en-US" altLang="ko-KR" sz="32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ko-KR" sz="32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altLang="ko-KR" sz="32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n-US" altLang="ko-KR" sz="32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altLang="ko-KR" sz="320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ko-KR" sz="320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altLang="ko-KR" sz="3200" b="1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Generative Model</a:t>
                </a:r>
              </a:p>
              <a:p>
                <a:pPr algn="ctr"/>
                <a:r>
                  <a:rPr lang="en-US" altLang="ko-KR" sz="32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Feature Extraction</a:t>
                </a:r>
                <a:r>
                  <a:rPr lang="ko-KR" altLang="en-US" sz="32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이 </a:t>
                </a:r>
                <a:r>
                  <a:rPr lang="en-US" altLang="ko-KR" sz="32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“</a:t>
                </a:r>
                <a:r>
                  <a:rPr lang="ko-KR" altLang="en-US" sz="32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생성</a:t>
                </a:r>
                <a:r>
                  <a:rPr lang="en-US" altLang="ko-KR" sz="32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”</a:t>
                </a:r>
                <a:r>
                  <a:rPr lang="ko-KR" altLang="en-US" sz="3200" smtClean="0">
                    <a:solidFill>
                      <a:srgbClr val="0B506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을 위함</a:t>
                </a:r>
                <a:endParaRPr lang="en-US" altLang="ko-KR" sz="3200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𝒑</m:t>
                      </m:r>
                      <m:d>
                        <m:dPr>
                          <m:ctrlPr>
                            <a:rPr lang="en-US" altLang="ko-KR" sz="3200" b="1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3200" b="1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e>
                          <m:r>
                            <a:rPr lang="en-US" altLang="ko-KR" sz="3200" b="1" i="1" smtClean="0">
                              <a:solidFill>
                                <a:srgbClr val="0B506F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𝒛</m:t>
                          </m:r>
                        </m:e>
                      </m:d>
                      <m:r>
                        <a:rPr lang="en-US" altLang="ko-KR" sz="3200" b="1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   </m:t>
                      </m:r>
                      <m:r>
                        <a:rPr lang="en-US" altLang="ko-KR" sz="3200" b="1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𝒇𝒓𝒐𝒎</m:t>
                      </m:r>
                      <m:r>
                        <a:rPr lang="en-US" altLang="ko-KR" sz="3200" b="1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   </m:t>
                      </m:r>
                      <m:r>
                        <a:rPr lang="en-US" altLang="ko-KR" sz="3200" b="1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𝒑</m:t>
                      </m:r>
                      <m:r>
                        <a:rPr lang="en-US" altLang="ko-KR" sz="3200" b="1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ko-KR" sz="3200" b="1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𝒛</m:t>
                      </m:r>
                      <m:r>
                        <a:rPr lang="en-US" altLang="ko-KR" sz="3200" b="1" i="1" smtClean="0">
                          <a:solidFill>
                            <a:srgbClr val="0B506F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altLang="ko-KR" sz="3200" b="1" smtClean="0">
                  <a:solidFill>
                    <a:srgbClr val="0B506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987" y="1700808"/>
                <a:ext cx="6296275" cy="3539430"/>
              </a:xfrm>
              <a:prstGeom prst="rect">
                <a:avLst/>
              </a:prstGeom>
              <a:blipFill rotWithShape="1">
                <a:blip r:embed="rId2"/>
                <a:stretch>
                  <a:fillRect l="-1452" t="-2238" r="-15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75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2807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VAE: Results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6" b="7844"/>
          <a:stretch/>
        </p:blipFill>
        <p:spPr bwMode="auto">
          <a:xfrm>
            <a:off x="2483768" y="1844824"/>
            <a:ext cx="4047764" cy="4020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39552" y="1196752"/>
            <a:ext cx="1656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MNIST in 2D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44008" y="5948573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Easily Classify</a:t>
            </a:r>
          </a:p>
        </p:txBody>
      </p:sp>
    </p:spTree>
    <p:extLst>
      <p:ext uri="{BB962C8B-B14F-4D97-AF65-F5344CB8AC3E}">
        <p14:creationId xmlns:p14="http://schemas.microsoft.com/office/powerpoint/2010/main" val="235557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6157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VAE: Why VAE is important?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982" y="1628800"/>
            <a:ext cx="905925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ko-KR" altLang="en-US" sz="28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을 하다 보면</a:t>
            </a:r>
            <a:r>
              <a:rPr lang="en-US" altLang="ko-KR" sz="28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.. </a:t>
            </a:r>
            <a:r>
              <a:rPr lang="en-US" altLang="ko-KR" sz="2800" b="1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VAE</a:t>
            </a:r>
            <a:r>
              <a:rPr lang="ko-KR" altLang="en-US" sz="2800" b="1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의 단순함이 좋음</a:t>
            </a:r>
            <a:endParaRPr lang="en-US" altLang="ko-KR" sz="2800" b="1" smtClean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2800" b="1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 Function</a:t>
            </a:r>
            <a:r>
              <a:rPr lang="ko-KR" altLang="en-US" sz="2800" b="1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이 명확함</a:t>
            </a:r>
            <a:endParaRPr lang="en-US" altLang="ko-KR" sz="2800" b="1" smtClean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ko-KR" altLang="en-US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단순한 </a:t>
            </a:r>
            <a:r>
              <a:rPr lang="en-US" altLang="ko-KR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ko-KR" altLang="en-US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에는 </a:t>
            </a:r>
            <a:r>
              <a:rPr lang="en-US" altLang="ko-KR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VAE</a:t>
            </a:r>
            <a:r>
              <a:rPr lang="ko-KR" altLang="en-US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가 좋음</a:t>
            </a:r>
            <a:endParaRPr lang="en-US" altLang="ko-KR" sz="2800" b="1" smtClean="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altLang="ko-KR" sz="2800" smtClean="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altLang="ko-KR" sz="2800" smtClean="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ko-KR" altLang="en-US" sz="28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확률 문제를 </a:t>
            </a:r>
            <a:r>
              <a:rPr lang="ko-KR" altLang="en-US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최적화 문제</a:t>
            </a:r>
            <a:r>
              <a:rPr lang="ko-KR" altLang="en-US" sz="28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로 바꿈 </a:t>
            </a:r>
            <a:endParaRPr lang="en-US" altLang="ko-KR" sz="2800" smtClean="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28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ko-KR" altLang="en-US" sz="28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최적화 문제는 </a:t>
            </a:r>
            <a:r>
              <a:rPr lang="en-US" altLang="ko-KR" sz="28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  <a:r>
              <a:rPr lang="ko-KR" altLang="en-US" sz="28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로 설계하면 쉽게 풀림</a:t>
            </a:r>
            <a:r>
              <a:rPr lang="en-US" altLang="ko-KR" sz="28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algn="ctr"/>
            <a:endParaRPr lang="en-US" altLang="ko-KR" sz="2800" smtClean="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altLang="ko-KR" sz="280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Auto-Encoder</a:t>
            </a:r>
            <a:r>
              <a:rPr lang="ko-KR" altLang="en-US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로 </a:t>
            </a:r>
            <a:r>
              <a:rPr lang="en-US" altLang="ko-KR" sz="28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ko-KR" altLang="en-US" sz="28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하여</a:t>
            </a:r>
            <a:endParaRPr lang="en-US" altLang="ko-KR" sz="2800" smtClean="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28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Descent</a:t>
            </a:r>
            <a:r>
              <a:rPr lang="ko-KR" altLang="en-US" sz="28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로 푼다</a:t>
            </a:r>
            <a:endParaRPr lang="en-US" altLang="ko-KR" sz="2800" smtClean="0">
              <a:solidFill>
                <a:srgbClr val="0B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9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1208941"/>
            <a:ext cx="864326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You Can See Again</a:t>
            </a:r>
          </a:p>
          <a:p>
            <a:pPr algn="ctr"/>
            <a:endParaRPr lang="en-US" altLang="ko-KR" sz="6600" b="1" smtClean="0">
              <a:gradFill flip="none" rotWithShape="1">
                <a:gsLst>
                  <a:gs pos="0">
                    <a:srgbClr val="80F4E9">
                      <a:lumMod val="65000"/>
                    </a:srgbClr>
                  </a:gs>
                  <a:gs pos="100000">
                    <a:srgbClr val="27ADE9">
                      <a:lumMod val="70000"/>
                    </a:srgbClr>
                  </a:gs>
                </a:gsLst>
                <a:lin ang="27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66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</a:p>
          <a:p>
            <a:pPr algn="ctr"/>
            <a:endParaRPr lang="en-US" altLang="ko-KR" sz="6600" b="1" smtClean="0">
              <a:gradFill flip="none" rotWithShape="1">
                <a:gsLst>
                  <a:gs pos="0">
                    <a:srgbClr val="80F4E9">
                      <a:lumMod val="65000"/>
                    </a:srgbClr>
                  </a:gs>
                  <a:gs pos="100000">
                    <a:srgbClr val="27ADE9">
                      <a:lumMod val="70000"/>
                    </a:srgbClr>
                  </a:gs>
                </a:gsLst>
                <a:lin ang="27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2400" b="1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https://taeoh-kim.github.io/blog/blog/generative-models-part-1/</a:t>
            </a:r>
            <a:endParaRPr lang="en-US" altLang="ko-KR" sz="2400" b="1" smtClean="0">
              <a:gradFill flip="none" rotWithShape="1">
                <a:gsLst>
                  <a:gs pos="0">
                    <a:srgbClr val="80F4E9">
                      <a:lumMod val="65000"/>
                    </a:srgbClr>
                  </a:gs>
                  <a:gs pos="100000">
                    <a:srgbClr val="27ADE9">
                      <a:lumMod val="70000"/>
                    </a:srgbClr>
                  </a:gs>
                </a:gsLst>
                <a:lin ang="27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27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99792" y="1772816"/>
            <a:ext cx="380501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  <a:p>
            <a:pPr algn="ctr"/>
            <a:endParaRPr lang="en-US" altLang="ko-KR" sz="6600" b="1">
              <a:gradFill flip="none" rotWithShape="1">
                <a:gsLst>
                  <a:gs pos="0">
                    <a:srgbClr val="80F4E9">
                      <a:lumMod val="65000"/>
                    </a:srgbClr>
                  </a:gs>
                  <a:gs pos="100000">
                    <a:srgbClr val="27ADE9">
                      <a:lumMod val="70000"/>
                    </a:srgbClr>
                  </a:gs>
                </a:gsLst>
                <a:lin ang="27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66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Qusetion?</a:t>
            </a:r>
          </a:p>
        </p:txBody>
      </p:sp>
    </p:spTree>
    <p:extLst>
      <p:ext uri="{BB962C8B-B14F-4D97-AF65-F5344CB8AC3E}">
        <p14:creationId xmlns:p14="http://schemas.microsoft.com/office/powerpoint/2010/main" val="140203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6820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Generative Models: References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6751" y="1404065"/>
            <a:ext cx="8235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PixelRNN, PixelCNN </a:t>
            </a:r>
            <a:r>
              <a:rPr lang="en-US" altLang="ko-KR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Oord, 2016, DeepMind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65589"/>
            <a:ext cx="6639669" cy="433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812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6820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Generative Models: References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6751" y="1412776"/>
            <a:ext cx="8235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VAE</a:t>
            </a:r>
            <a:r>
              <a:rPr lang="en-US" altLang="ko-KR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Kingma, 2013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33" y="2204864"/>
            <a:ext cx="6532443" cy="4362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17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6820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Generative Models: References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6751" y="1412776"/>
            <a:ext cx="8235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altLang="ko-KR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Ian Goodfellow</a:t>
            </a:r>
            <a:r>
              <a:rPr lang="en-US" altLang="ko-KR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2014 NIPS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154510"/>
            <a:ext cx="6229350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976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752" y="188640"/>
            <a:ext cx="6820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gradFill flip="none" rotWithShape="1">
                  <a:gsLst>
                    <a:gs pos="0">
                      <a:srgbClr val="80F4E9">
                        <a:lumMod val="65000"/>
                      </a:srgbClr>
                    </a:gs>
                    <a:gs pos="100000">
                      <a:srgbClr val="27ADE9">
                        <a:lumMod val="70000"/>
                      </a:srgbClr>
                    </a:gs>
                  </a:gsLst>
                  <a:lin ang="27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Generative Models: References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6751" y="1412776"/>
            <a:ext cx="8235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DCGAN</a:t>
            </a:r>
            <a:r>
              <a:rPr lang="en-US" altLang="ko-KR" sz="3200" smtClean="0">
                <a:solidFill>
                  <a:srgbClr val="0B5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Radford, 2016, OpenAI &amp; Facebook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932095"/>
            <a:ext cx="5079831" cy="258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204864"/>
            <a:ext cx="3894218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443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2467</TotalTime>
  <Words>1675</Words>
  <Application>Microsoft Office PowerPoint</Application>
  <PresentationFormat>화면 슬라이드 쇼(4:3)</PresentationFormat>
  <Paragraphs>356</Paragraphs>
  <Slides>53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4" baseType="lpstr">
      <vt:lpstr>Office 테마</vt:lpstr>
      <vt:lpstr>Generative Models VAE/GAN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Review and Trend and Generative Models</dc:title>
  <dc:creator>Microsoft Corporation</dc:creator>
  <cp:lastModifiedBy>teokim</cp:lastModifiedBy>
  <cp:revision>84</cp:revision>
  <dcterms:created xsi:type="dcterms:W3CDTF">2006-10-05T04:04:58Z</dcterms:created>
  <dcterms:modified xsi:type="dcterms:W3CDTF">2017-07-07T09:08:36Z</dcterms:modified>
</cp:coreProperties>
</file>